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67"/>
  </p:notesMasterIdLst>
  <p:sldIdLst>
    <p:sldId id="270" r:id="rId5"/>
    <p:sldId id="271" r:id="rId6"/>
    <p:sldId id="298" r:id="rId7"/>
    <p:sldId id="296" r:id="rId8"/>
    <p:sldId id="299" r:id="rId9"/>
    <p:sldId id="317" r:id="rId10"/>
    <p:sldId id="304" r:id="rId11"/>
    <p:sldId id="316" r:id="rId12"/>
    <p:sldId id="300" r:id="rId13"/>
    <p:sldId id="295" r:id="rId14"/>
    <p:sldId id="309" r:id="rId15"/>
    <p:sldId id="305" r:id="rId16"/>
    <p:sldId id="278" r:id="rId17"/>
    <p:sldId id="310" r:id="rId18"/>
    <p:sldId id="321" r:id="rId19"/>
    <p:sldId id="272" r:id="rId20"/>
    <p:sldId id="301" r:id="rId21"/>
    <p:sldId id="281" r:id="rId22"/>
    <p:sldId id="302" r:id="rId23"/>
    <p:sldId id="311" r:id="rId24"/>
    <p:sldId id="322" r:id="rId25"/>
    <p:sldId id="306" r:id="rId26"/>
    <p:sldId id="319" r:id="rId27"/>
    <p:sldId id="323" r:id="rId28"/>
    <p:sldId id="338" r:id="rId29"/>
    <p:sldId id="275" r:id="rId30"/>
    <p:sldId id="324" r:id="rId31"/>
    <p:sldId id="339" r:id="rId32"/>
    <p:sldId id="312" r:id="rId33"/>
    <p:sldId id="325" r:id="rId34"/>
    <p:sldId id="340" r:id="rId35"/>
    <p:sldId id="313" r:id="rId36"/>
    <p:sldId id="326" r:id="rId37"/>
    <p:sldId id="341" r:id="rId38"/>
    <p:sldId id="314" r:id="rId39"/>
    <p:sldId id="327" r:id="rId40"/>
    <p:sldId id="342" r:id="rId41"/>
    <p:sldId id="289" r:id="rId42"/>
    <p:sldId id="294" r:id="rId43"/>
    <p:sldId id="307" r:id="rId44"/>
    <p:sldId id="343" r:id="rId45"/>
    <p:sldId id="290" r:id="rId46"/>
    <p:sldId id="329" r:id="rId47"/>
    <p:sldId id="328" r:id="rId48"/>
    <p:sldId id="291" r:id="rId49"/>
    <p:sldId id="330" r:id="rId50"/>
    <p:sldId id="331" r:id="rId51"/>
    <p:sldId id="292" r:id="rId52"/>
    <p:sldId id="332" r:id="rId53"/>
    <p:sldId id="333" r:id="rId54"/>
    <p:sldId id="293" r:id="rId55"/>
    <p:sldId id="334" r:id="rId56"/>
    <p:sldId id="335" r:id="rId57"/>
    <p:sldId id="277" r:id="rId58"/>
    <p:sldId id="279" r:id="rId59"/>
    <p:sldId id="337" r:id="rId60"/>
    <p:sldId id="336" r:id="rId61"/>
    <p:sldId id="297" r:id="rId62"/>
    <p:sldId id="320" r:id="rId63"/>
    <p:sldId id="280" r:id="rId64"/>
    <p:sldId id="286" r:id="rId65"/>
    <p:sldId id="315"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093A89-CE9A-74FF-66FB-0D231753C565}" name="Meagan Ray-Novak" initials="MR" userId="S::mlr90@case.edu::a531c247-3994-401c-94d1-5b7dbe3a77dc" providerId="AD"/>
  <p188:author id="{9939C48F-755C-8DB6-F006-247D58724951}" name="Joseph Andre" initials="JA" userId="S::jma209@case.edu::bfe26046-d8a6-44c0-951a-d5b3a50f13b5" providerId="AD"/>
  <p188:author id="{28C3AFBB-158D-4A2F-8D79-F0903CA13042}" name="Christine Marlow" initials="CM" userId="S::cem182@case.edu::fdc2e2cd-16b2-4e5e-9ec2-577d0186cf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9B00"/>
    <a:srgbClr val="AF00F5"/>
    <a:srgbClr val="0044AB"/>
    <a:srgbClr val="00C914"/>
    <a:srgbClr val="9C0099"/>
    <a:srgbClr val="D6D300"/>
    <a:srgbClr val="005B8C"/>
    <a:srgbClr val="0A304E"/>
    <a:srgbClr val="00D431"/>
    <a:srgbClr val="8B2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D5841-37BE-EDFB-9D6D-0BF9EDC103C1}" v="2" dt="2026-02-11T19:16:27.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83140"/>
  </p:normalViewPr>
  <p:slideViewPr>
    <p:cSldViewPr snapToGrid="0">
      <p:cViewPr varScale="1">
        <p:scale>
          <a:sx n="111" d="100"/>
          <a:sy n="111" d="100"/>
        </p:scale>
        <p:origin x="1872"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Ray-Novak" userId="S::mlr90@case.edu::a531c247-3994-401c-94d1-5b7dbe3a77dc" providerId="AD" clId="Web-{025D5841-37BE-EDFB-9D6D-0BF9EDC103C1}"/>
    <pc:docChg chg="modSld">
      <pc:chgData name="Meagan Ray-Novak" userId="S::mlr90@case.edu::a531c247-3994-401c-94d1-5b7dbe3a77dc" providerId="AD" clId="Web-{025D5841-37BE-EDFB-9D6D-0BF9EDC103C1}" dt="2026-02-11T19:16:27.903" v="1" actId="20577"/>
      <pc:docMkLst>
        <pc:docMk/>
      </pc:docMkLst>
      <pc:sldChg chg="modSp">
        <pc:chgData name="Meagan Ray-Novak" userId="S::mlr90@case.edu::a531c247-3994-401c-94d1-5b7dbe3a77dc" providerId="AD" clId="Web-{025D5841-37BE-EDFB-9D6D-0BF9EDC103C1}" dt="2026-02-11T19:16:27.903" v="1" actId="20577"/>
        <pc:sldMkLst>
          <pc:docMk/>
          <pc:sldMk cId="3325078256" sldId="296"/>
        </pc:sldMkLst>
        <pc:spChg chg="mod">
          <ac:chgData name="Meagan Ray-Novak" userId="S::mlr90@case.edu::a531c247-3994-401c-94d1-5b7dbe3a77dc" providerId="AD" clId="Web-{025D5841-37BE-EDFB-9D6D-0BF9EDC103C1}" dt="2026-02-11T19:16:27.903" v="1" actId="20577"/>
          <ac:spMkLst>
            <pc:docMk/>
            <pc:sldMk cId="3325078256" sldId="296"/>
            <ac:spMk id="4" creationId="{2B5D53AD-AC78-6D8C-B558-8144AFC3B104}"/>
          </ac:spMkLst>
        </pc:spChg>
      </pc:sldChg>
    </pc:docChg>
  </pc:docChgLst>
  <pc:docChgLst>
    <pc:chgData name="Meagan Ray-Novak" userId="S::mlr90@case.edu::a531c247-3994-401c-94d1-5b7dbe3a77dc" providerId="AD" clId="Web-{BDE1F561-86DF-5841-9BA2-12F81EF4FBE1}"/>
    <pc:docChg chg="modSld">
      <pc:chgData name="Meagan Ray-Novak" userId="S::mlr90@case.edu::a531c247-3994-401c-94d1-5b7dbe3a77dc" providerId="AD" clId="Web-{BDE1F561-86DF-5841-9BA2-12F81EF4FBE1}" dt="2026-01-22T14:35:42.776" v="121" actId="1076"/>
      <pc:docMkLst>
        <pc:docMk/>
      </pc:docMkLst>
      <pc:sldChg chg="modNotes">
        <pc:chgData name="Meagan Ray-Novak" userId="S::mlr90@case.edu::a531c247-3994-401c-94d1-5b7dbe3a77dc" providerId="AD" clId="Web-{BDE1F561-86DF-5841-9BA2-12F81EF4FBE1}" dt="2026-01-22T14:31:14.170" v="96"/>
        <pc:sldMkLst>
          <pc:docMk/>
          <pc:sldMk cId="319401963" sldId="272"/>
        </pc:sldMkLst>
      </pc:sldChg>
      <pc:sldChg chg="modNotes">
        <pc:chgData name="Meagan Ray-Novak" userId="S::mlr90@case.edu::a531c247-3994-401c-94d1-5b7dbe3a77dc" providerId="AD" clId="Web-{BDE1F561-86DF-5841-9BA2-12F81EF4FBE1}" dt="2026-01-22T14:16:06.640" v="23"/>
        <pc:sldMkLst>
          <pc:docMk/>
          <pc:sldMk cId="1721887159" sldId="277"/>
        </pc:sldMkLst>
      </pc:sldChg>
      <pc:sldChg chg="addSp delSp modSp">
        <pc:chgData name="Meagan Ray-Novak" userId="S::mlr90@case.edu::a531c247-3994-401c-94d1-5b7dbe3a77dc" providerId="AD" clId="Web-{BDE1F561-86DF-5841-9BA2-12F81EF4FBE1}" dt="2026-01-22T14:29:31.370" v="87"/>
        <pc:sldMkLst>
          <pc:docMk/>
          <pc:sldMk cId="2018276668" sldId="280"/>
        </pc:sldMkLst>
        <pc:picChg chg="add mod">
          <ac:chgData name="Meagan Ray-Novak" userId="S::mlr90@case.edu::a531c247-3994-401c-94d1-5b7dbe3a77dc" providerId="AD" clId="Web-{BDE1F561-86DF-5841-9BA2-12F81EF4FBE1}" dt="2026-01-22T14:29:31.370" v="87"/>
          <ac:picMkLst>
            <pc:docMk/>
            <pc:sldMk cId="2018276668" sldId="280"/>
            <ac:picMk id="5" creationId="{B2E5D3B2-7205-18D7-D2C6-35C3A7459E5B}"/>
          </ac:picMkLst>
        </pc:picChg>
      </pc:sldChg>
      <pc:sldChg chg="addSp delSp modSp">
        <pc:chgData name="Meagan Ray-Novak" userId="S::mlr90@case.edu::a531c247-3994-401c-94d1-5b7dbe3a77dc" providerId="AD" clId="Web-{BDE1F561-86DF-5841-9BA2-12F81EF4FBE1}" dt="2026-01-22T14:30:14.621" v="93"/>
        <pc:sldMkLst>
          <pc:docMk/>
          <pc:sldMk cId="1952085724" sldId="286"/>
        </pc:sldMkLst>
        <pc:picChg chg="add mod">
          <ac:chgData name="Meagan Ray-Novak" userId="S::mlr90@case.edu::a531c247-3994-401c-94d1-5b7dbe3a77dc" providerId="AD" clId="Web-{BDE1F561-86DF-5841-9BA2-12F81EF4FBE1}" dt="2026-01-22T14:30:14.621" v="93"/>
          <ac:picMkLst>
            <pc:docMk/>
            <pc:sldMk cId="1952085724" sldId="286"/>
            <ac:picMk id="9" creationId="{355733B2-9A18-3AE7-194B-693664952C23}"/>
          </ac:picMkLst>
        </pc:picChg>
      </pc:sldChg>
      <pc:sldChg chg="modSp modNotes">
        <pc:chgData name="Meagan Ray-Novak" userId="S::mlr90@case.edu::a531c247-3994-401c-94d1-5b7dbe3a77dc" providerId="AD" clId="Web-{BDE1F561-86DF-5841-9BA2-12F81EF4FBE1}" dt="2026-01-22T14:34:26.180" v="113"/>
        <pc:sldMkLst>
          <pc:docMk/>
          <pc:sldMk cId="3828267965" sldId="289"/>
        </pc:sldMkLst>
        <pc:spChg chg="mod">
          <ac:chgData name="Meagan Ray-Novak" userId="S::mlr90@case.edu::a531c247-3994-401c-94d1-5b7dbe3a77dc" providerId="AD" clId="Web-{BDE1F561-86DF-5841-9BA2-12F81EF4FBE1}" dt="2026-01-22T14:33:51.397" v="105" actId="20577"/>
          <ac:spMkLst>
            <pc:docMk/>
            <pc:sldMk cId="3828267965" sldId="289"/>
            <ac:spMk id="12292" creationId="{13FF3B11-D03A-6E07-CE77-AB1C73EA6AF0}"/>
          </ac:spMkLst>
        </pc:spChg>
      </pc:sldChg>
      <pc:sldChg chg="modNotes">
        <pc:chgData name="Meagan Ray-Novak" userId="S::mlr90@case.edu::a531c247-3994-401c-94d1-5b7dbe3a77dc" providerId="AD" clId="Web-{BDE1F561-86DF-5841-9BA2-12F81EF4FBE1}" dt="2026-01-22T14:15:00.882" v="7"/>
        <pc:sldMkLst>
          <pc:docMk/>
          <pc:sldMk cId="1042890036" sldId="292"/>
        </pc:sldMkLst>
      </pc:sldChg>
      <pc:sldChg chg="modNotes">
        <pc:chgData name="Meagan Ray-Novak" userId="S::mlr90@case.edu::a531c247-3994-401c-94d1-5b7dbe3a77dc" providerId="AD" clId="Web-{BDE1F561-86DF-5841-9BA2-12F81EF4FBE1}" dt="2026-01-22T14:15:38.825" v="17"/>
        <pc:sldMkLst>
          <pc:docMk/>
          <pc:sldMk cId="4147731497" sldId="293"/>
        </pc:sldMkLst>
      </pc:sldChg>
      <pc:sldChg chg="modNotes">
        <pc:chgData name="Meagan Ray-Novak" userId="S::mlr90@case.edu::a531c247-3994-401c-94d1-5b7dbe3a77dc" providerId="AD" clId="Web-{BDE1F561-86DF-5841-9BA2-12F81EF4FBE1}" dt="2026-01-22T14:34:10.038" v="108"/>
        <pc:sldMkLst>
          <pc:docMk/>
          <pc:sldMk cId="1464047024" sldId="294"/>
        </pc:sldMkLst>
      </pc:sldChg>
      <pc:sldChg chg="modSp">
        <pc:chgData name="Meagan Ray-Novak" userId="S::mlr90@case.edu::a531c247-3994-401c-94d1-5b7dbe3a77dc" providerId="AD" clId="Web-{BDE1F561-86DF-5841-9BA2-12F81EF4FBE1}" dt="2026-01-22T14:13:41.931" v="5" actId="1076"/>
        <pc:sldMkLst>
          <pc:docMk/>
          <pc:sldMk cId="2747441651" sldId="307"/>
        </pc:sldMkLst>
        <pc:spChg chg="mod">
          <ac:chgData name="Meagan Ray-Novak" userId="S::mlr90@case.edu::a531c247-3994-401c-94d1-5b7dbe3a77dc" providerId="AD" clId="Web-{BDE1F561-86DF-5841-9BA2-12F81EF4FBE1}" dt="2026-01-22T14:13:25.290" v="1" actId="20577"/>
          <ac:spMkLst>
            <pc:docMk/>
            <pc:sldMk cId="2747441651" sldId="307"/>
            <ac:spMk id="12292" creationId="{EE03B94C-267E-E2DA-0851-7BF023096871}"/>
          </ac:spMkLst>
        </pc:spChg>
        <pc:picChg chg="mod">
          <ac:chgData name="Meagan Ray-Novak" userId="S::mlr90@case.edu::a531c247-3994-401c-94d1-5b7dbe3a77dc" providerId="AD" clId="Web-{BDE1F561-86DF-5841-9BA2-12F81EF4FBE1}" dt="2026-01-22T14:13:41.931" v="5" actId="1076"/>
          <ac:picMkLst>
            <pc:docMk/>
            <pc:sldMk cId="2747441651" sldId="307"/>
            <ac:picMk id="2" creationId="{763787D0-C027-7AD1-CD8D-4DB8D3216317}"/>
          </ac:picMkLst>
        </pc:picChg>
      </pc:sldChg>
      <pc:sldChg chg="modSp">
        <pc:chgData name="Meagan Ray-Novak" userId="S::mlr90@case.edu::a531c247-3994-401c-94d1-5b7dbe3a77dc" providerId="AD" clId="Web-{BDE1F561-86DF-5841-9BA2-12F81EF4FBE1}" dt="2026-01-22T14:17:22.145" v="38" actId="20577"/>
        <pc:sldMkLst>
          <pc:docMk/>
          <pc:sldMk cId="2083115015" sldId="315"/>
        </pc:sldMkLst>
        <pc:spChg chg="mod">
          <ac:chgData name="Meagan Ray-Novak" userId="S::mlr90@case.edu::a531c247-3994-401c-94d1-5b7dbe3a77dc" providerId="AD" clId="Web-{BDE1F561-86DF-5841-9BA2-12F81EF4FBE1}" dt="2026-01-22T14:17:22.145" v="38" actId="20577"/>
          <ac:spMkLst>
            <pc:docMk/>
            <pc:sldMk cId="2083115015" sldId="315"/>
            <ac:spMk id="4" creationId="{4381DB4C-ABFF-FBBB-EDCA-3BC49C215CCB}"/>
          </ac:spMkLst>
        </pc:spChg>
        <pc:spChg chg="mod">
          <ac:chgData name="Meagan Ray-Novak" userId="S::mlr90@case.edu::a531c247-3994-401c-94d1-5b7dbe3a77dc" providerId="AD" clId="Web-{BDE1F561-86DF-5841-9BA2-12F81EF4FBE1}" dt="2026-01-22T14:17:08.613" v="36" actId="20577"/>
          <ac:spMkLst>
            <pc:docMk/>
            <pc:sldMk cId="2083115015" sldId="315"/>
            <ac:spMk id="8" creationId="{737595C9-6843-7541-97D7-BFCD12E96BD5}"/>
          </ac:spMkLst>
        </pc:spChg>
      </pc:sldChg>
      <pc:sldChg chg="modNotes">
        <pc:chgData name="Meagan Ray-Novak" userId="S::mlr90@case.edu::a531c247-3994-401c-94d1-5b7dbe3a77dc" providerId="AD" clId="Web-{BDE1F561-86DF-5841-9BA2-12F81EF4FBE1}" dt="2026-01-22T14:32:32.284" v="98"/>
        <pc:sldMkLst>
          <pc:docMk/>
          <pc:sldMk cId="232609886" sldId="319"/>
        </pc:sldMkLst>
      </pc:sldChg>
      <pc:sldChg chg="modNotes">
        <pc:chgData name="Meagan Ray-Novak" userId="S::mlr90@case.edu::a531c247-3994-401c-94d1-5b7dbe3a77dc" providerId="AD" clId="Web-{BDE1F561-86DF-5841-9BA2-12F81EF4FBE1}" dt="2026-01-22T14:16:44.924" v="24"/>
        <pc:sldMkLst>
          <pc:docMk/>
          <pc:sldMk cId="1311164127" sldId="320"/>
        </pc:sldMkLst>
      </pc:sldChg>
      <pc:sldChg chg="modNotes">
        <pc:chgData name="Meagan Ray-Novak" userId="S::mlr90@case.edu::a531c247-3994-401c-94d1-5b7dbe3a77dc" providerId="AD" clId="Web-{BDE1F561-86DF-5841-9BA2-12F81EF4FBE1}" dt="2026-01-22T14:32:41.503" v="99"/>
        <pc:sldMkLst>
          <pc:docMk/>
          <pc:sldMk cId="2690110476" sldId="323"/>
        </pc:sldMkLst>
      </pc:sldChg>
      <pc:sldChg chg="modSp">
        <pc:chgData name="Meagan Ray-Novak" userId="S::mlr90@case.edu::a531c247-3994-401c-94d1-5b7dbe3a77dc" providerId="AD" clId="Web-{BDE1F561-86DF-5841-9BA2-12F81EF4FBE1}" dt="2026-01-22T14:35:12.072" v="117" actId="1076"/>
        <pc:sldMkLst>
          <pc:docMk/>
          <pc:sldMk cId="2679549435" sldId="324"/>
        </pc:sldMkLst>
        <pc:picChg chg="mod">
          <ac:chgData name="Meagan Ray-Novak" userId="S::mlr90@case.edu::a531c247-3994-401c-94d1-5b7dbe3a77dc" providerId="AD" clId="Web-{BDE1F561-86DF-5841-9BA2-12F81EF4FBE1}" dt="2026-01-22T14:35:12.072" v="117" actId="1076"/>
          <ac:picMkLst>
            <pc:docMk/>
            <pc:sldMk cId="2679549435" sldId="324"/>
            <ac:picMk id="2" creationId="{B8F444D7-A185-44A0-38E2-DB5C783FBEF5}"/>
          </ac:picMkLst>
        </pc:picChg>
      </pc:sldChg>
      <pc:sldChg chg="modSp">
        <pc:chgData name="Meagan Ray-Novak" userId="S::mlr90@case.edu::a531c247-3994-401c-94d1-5b7dbe3a77dc" providerId="AD" clId="Web-{BDE1F561-86DF-5841-9BA2-12F81EF4FBE1}" dt="2026-01-22T14:34:58.540" v="114" actId="1076"/>
        <pc:sldMkLst>
          <pc:docMk/>
          <pc:sldMk cId="2000738775" sldId="325"/>
        </pc:sldMkLst>
        <pc:picChg chg="mod">
          <ac:chgData name="Meagan Ray-Novak" userId="S::mlr90@case.edu::a531c247-3994-401c-94d1-5b7dbe3a77dc" providerId="AD" clId="Web-{BDE1F561-86DF-5841-9BA2-12F81EF4FBE1}" dt="2026-01-22T14:34:58.540" v="114" actId="1076"/>
          <ac:picMkLst>
            <pc:docMk/>
            <pc:sldMk cId="2000738775" sldId="325"/>
            <ac:picMk id="2" creationId="{252703C1-0709-629F-CF9C-A4A0D93617E0}"/>
          </ac:picMkLst>
        </pc:picChg>
      </pc:sldChg>
      <pc:sldChg chg="modSp">
        <pc:chgData name="Meagan Ray-Novak" userId="S::mlr90@case.edu::a531c247-3994-401c-94d1-5b7dbe3a77dc" providerId="AD" clId="Web-{BDE1F561-86DF-5841-9BA2-12F81EF4FBE1}" dt="2026-01-22T14:35:32.401" v="118" actId="1076"/>
        <pc:sldMkLst>
          <pc:docMk/>
          <pc:sldMk cId="1562422523" sldId="326"/>
        </pc:sldMkLst>
        <pc:picChg chg="mod">
          <ac:chgData name="Meagan Ray-Novak" userId="S::mlr90@case.edu::a531c247-3994-401c-94d1-5b7dbe3a77dc" providerId="AD" clId="Web-{BDE1F561-86DF-5841-9BA2-12F81EF4FBE1}" dt="2026-01-22T14:35:32.401" v="118" actId="1076"/>
          <ac:picMkLst>
            <pc:docMk/>
            <pc:sldMk cId="1562422523" sldId="326"/>
            <ac:picMk id="2" creationId="{EC10396D-4CF1-9D75-EEA0-3AA192E7D5D6}"/>
          </ac:picMkLst>
        </pc:picChg>
      </pc:sldChg>
      <pc:sldChg chg="modSp">
        <pc:chgData name="Meagan Ray-Novak" userId="S::mlr90@case.edu::a531c247-3994-401c-94d1-5b7dbe3a77dc" providerId="AD" clId="Web-{BDE1F561-86DF-5841-9BA2-12F81EF4FBE1}" dt="2026-01-22T14:35:40.479" v="120" actId="1076"/>
        <pc:sldMkLst>
          <pc:docMk/>
          <pc:sldMk cId="3017340432" sldId="327"/>
        </pc:sldMkLst>
        <pc:picChg chg="mod">
          <ac:chgData name="Meagan Ray-Novak" userId="S::mlr90@case.edu::a531c247-3994-401c-94d1-5b7dbe3a77dc" providerId="AD" clId="Web-{BDE1F561-86DF-5841-9BA2-12F81EF4FBE1}" dt="2026-01-22T14:35:40.479" v="120" actId="1076"/>
          <ac:picMkLst>
            <pc:docMk/>
            <pc:sldMk cId="3017340432" sldId="327"/>
            <ac:picMk id="2" creationId="{B41EE981-0E4A-2AB9-1122-B093DF6AF100}"/>
          </ac:picMkLst>
        </pc:picChg>
      </pc:sldChg>
      <pc:sldChg chg="modNotes">
        <pc:chgData name="Meagan Ray-Novak" userId="S::mlr90@case.edu::a531c247-3994-401c-94d1-5b7dbe3a77dc" providerId="AD" clId="Web-{BDE1F561-86DF-5841-9BA2-12F81EF4FBE1}" dt="2026-01-22T14:15:13.540" v="11"/>
        <pc:sldMkLst>
          <pc:docMk/>
          <pc:sldMk cId="4155870904" sldId="332"/>
        </pc:sldMkLst>
      </pc:sldChg>
      <pc:sldChg chg="modNotes">
        <pc:chgData name="Meagan Ray-Novak" userId="S::mlr90@case.edu::a531c247-3994-401c-94d1-5b7dbe3a77dc" providerId="AD" clId="Web-{BDE1F561-86DF-5841-9BA2-12F81EF4FBE1}" dt="2026-01-22T14:15:10.384" v="9"/>
        <pc:sldMkLst>
          <pc:docMk/>
          <pc:sldMk cId="2140399081" sldId="333"/>
        </pc:sldMkLst>
      </pc:sldChg>
      <pc:sldChg chg="modNotes">
        <pc:chgData name="Meagan Ray-Novak" userId="S::mlr90@case.edu::a531c247-3994-401c-94d1-5b7dbe3a77dc" providerId="AD" clId="Web-{BDE1F561-86DF-5841-9BA2-12F81EF4FBE1}" dt="2026-01-22T14:15:33.840" v="14"/>
        <pc:sldMkLst>
          <pc:docMk/>
          <pc:sldMk cId="500846183" sldId="334"/>
        </pc:sldMkLst>
      </pc:sldChg>
      <pc:sldChg chg="modNotes">
        <pc:chgData name="Meagan Ray-Novak" userId="S::mlr90@case.edu::a531c247-3994-401c-94d1-5b7dbe3a77dc" providerId="AD" clId="Web-{BDE1F561-86DF-5841-9BA2-12F81EF4FBE1}" dt="2026-01-22T14:16:00.452" v="20"/>
        <pc:sldMkLst>
          <pc:docMk/>
          <pc:sldMk cId="2535308964" sldId="335"/>
        </pc:sldMkLst>
      </pc:sldChg>
      <pc:sldChg chg="modNotes">
        <pc:chgData name="Meagan Ray-Novak" userId="S::mlr90@case.edu::a531c247-3994-401c-94d1-5b7dbe3a77dc" providerId="AD" clId="Web-{BDE1F561-86DF-5841-9BA2-12F81EF4FBE1}" dt="2026-01-22T14:32:44.722" v="100"/>
        <pc:sldMkLst>
          <pc:docMk/>
          <pc:sldMk cId="3954226446" sldId="338"/>
        </pc:sldMkLst>
      </pc:sldChg>
      <pc:sldChg chg="modSp">
        <pc:chgData name="Meagan Ray-Novak" userId="S::mlr90@case.edu::a531c247-3994-401c-94d1-5b7dbe3a77dc" providerId="AD" clId="Web-{BDE1F561-86DF-5841-9BA2-12F81EF4FBE1}" dt="2026-01-22T14:35:08.447" v="116" actId="1076"/>
        <pc:sldMkLst>
          <pc:docMk/>
          <pc:sldMk cId="4144846296" sldId="339"/>
        </pc:sldMkLst>
        <pc:picChg chg="mod">
          <ac:chgData name="Meagan Ray-Novak" userId="S::mlr90@case.edu::a531c247-3994-401c-94d1-5b7dbe3a77dc" providerId="AD" clId="Web-{BDE1F561-86DF-5841-9BA2-12F81EF4FBE1}" dt="2026-01-22T14:35:08.447" v="116" actId="1076"/>
          <ac:picMkLst>
            <pc:docMk/>
            <pc:sldMk cId="4144846296" sldId="339"/>
            <ac:picMk id="2" creationId="{2E60B20F-DE11-5A47-54E4-1FF19349A665}"/>
          </ac:picMkLst>
        </pc:picChg>
      </pc:sldChg>
      <pc:sldChg chg="modSp">
        <pc:chgData name="Meagan Ray-Novak" userId="S::mlr90@case.edu::a531c247-3994-401c-94d1-5b7dbe3a77dc" providerId="AD" clId="Web-{BDE1F561-86DF-5841-9BA2-12F81EF4FBE1}" dt="2026-01-22T14:35:02.978" v="115" actId="1076"/>
        <pc:sldMkLst>
          <pc:docMk/>
          <pc:sldMk cId="4221103723" sldId="340"/>
        </pc:sldMkLst>
        <pc:picChg chg="mod">
          <ac:chgData name="Meagan Ray-Novak" userId="S::mlr90@case.edu::a531c247-3994-401c-94d1-5b7dbe3a77dc" providerId="AD" clId="Web-{BDE1F561-86DF-5841-9BA2-12F81EF4FBE1}" dt="2026-01-22T14:35:02.978" v="115" actId="1076"/>
          <ac:picMkLst>
            <pc:docMk/>
            <pc:sldMk cId="4221103723" sldId="340"/>
            <ac:picMk id="2" creationId="{0BE47AA6-49D0-0B2A-5D7A-A56E0677DD88}"/>
          </ac:picMkLst>
        </pc:picChg>
      </pc:sldChg>
      <pc:sldChg chg="modSp">
        <pc:chgData name="Meagan Ray-Novak" userId="S::mlr90@case.edu::a531c247-3994-401c-94d1-5b7dbe3a77dc" providerId="AD" clId="Web-{BDE1F561-86DF-5841-9BA2-12F81EF4FBE1}" dt="2026-01-22T14:35:36.338" v="119" actId="1076"/>
        <pc:sldMkLst>
          <pc:docMk/>
          <pc:sldMk cId="731405296" sldId="341"/>
        </pc:sldMkLst>
        <pc:picChg chg="mod">
          <ac:chgData name="Meagan Ray-Novak" userId="S::mlr90@case.edu::a531c247-3994-401c-94d1-5b7dbe3a77dc" providerId="AD" clId="Web-{BDE1F561-86DF-5841-9BA2-12F81EF4FBE1}" dt="2026-01-22T14:35:36.338" v="119" actId="1076"/>
          <ac:picMkLst>
            <pc:docMk/>
            <pc:sldMk cId="731405296" sldId="341"/>
            <ac:picMk id="2" creationId="{F99200F7-06FB-F22E-ED16-0806964C6F0F}"/>
          </ac:picMkLst>
        </pc:picChg>
      </pc:sldChg>
      <pc:sldChg chg="modSp">
        <pc:chgData name="Meagan Ray-Novak" userId="S::mlr90@case.edu::a531c247-3994-401c-94d1-5b7dbe3a77dc" providerId="AD" clId="Web-{BDE1F561-86DF-5841-9BA2-12F81EF4FBE1}" dt="2026-01-22T14:35:42.776" v="121" actId="1076"/>
        <pc:sldMkLst>
          <pc:docMk/>
          <pc:sldMk cId="2079934523" sldId="342"/>
        </pc:sldMkLst>
        <pc:picChg chg="mod">
          <ac:chgData name="Meagan Ray-Novak" userId="S::mlr90@case.edu::a531c247-3994-401c-94d1-5b7dbe3a77dc" providerId="AD" clId="Web-{BDE1F561-86DF-5841-9BA2-12F81EF4FBE1}" dt="2026-01-22T14:35:42.776" v="121" actId="1076"/>
          <ac:picMkLst>
            <pc:docMk/>
            <pc:sldMk cId="2079934523" sldId="342"/>
            <ac:picMk id="2" creationId="{DE58F610-0A56-DC59-CC2E-154953BC474E}"/>
          </ac:picMkLst>
        </pc:picChg>
      </pc:sldChg>
      <pc:sldChg chg="modSp">
        <pc:chgData name="Meagan Ray-Novak" userId="S::mlr90@case.edu::a531c247-3994-401c-94d1-5b7dbe3a77dc" providerId="AD" clId="Web-{BDE1F561-86DF-5841-9BA2-12F81EF4FBE1}" dt="2026-01-22T14:13:37.728" v="4" actId="1076"/>
        <pc:sldMkLst>
          <pc:docMk/>
          <pc:sldMk cId="1612153737" sldId="343"/>
        </pc:sldMkLst>
        <pc:spChg chg="mod">
          <ac:chgData name="Meagan Ray-Novak" userId="S::mlr90@case.edu::a531c247-3994-401c-94d1-5b7dbe3a77dc" providerId="AD" clId="Web-{BDE1F561-86DF-5841-9BA2-12F81EF4FBE1}" dt="2026-01-22T14:13:35.493" v="3" actId="20577"/>
          <ac:spMkLst>
            <pc:docMk/>
            <pc:sldMk cId="1612153737" sldId="343"/>
            <ac:spMk id="12292" creationId="{6E4B45B4-24B4-BAFC-4CC9-48785044C3F3}"/>
          </ac:spMkLst>
        </pc:spChg>
        <pc:picChg chg="mod">
          <ac:chgData name="Meagan Ray-Novak" userId="S::mlr90@case.edu::a531c247-3994-401c-94d1-5b7dbe3a77dc" providerId="AD" clId="Web-{BDE1F561-86DF-5841-9BA2-12F81EF4FBE1}" dt="2026-01-22T14:13:37.728" v="4" actId="1076"/>
          <ac:picMkLst>
            <pc:docMk/>
            <pc:sldMk cId="1612153737" sldId="343"/>
            <ac:picMk id="2" creationId="{3F92862C-41B8-D49F-09C3-22625CEA7A0E}"/>
          </ac:picMkLst>
        </pc:picChg>
      </pc:sldChg>
    </pc:docChg>
  </pc:docChgLst>
  <pc:docChgLst>
    <pc:chgData name="Meagan Ray-Novak" userId="S::mlr90@case.edu::a531c247-3994-401c-94d1-5b7dbe3a77dc" providerId="AD" clId="Web-{7F9C1E15-47C9-E613-B4EB-684E21C73824}"/>
    <pc:docChg chg="modSld">
      <pc:chgData name="Meagan Ray-Novak" userId="S::mlr90@case.edu::a531c247-3994-401c-94d1-5b7dbe3a77dc" providerId="AD" clId="Web-{7F9C1E15-47C9-E613-B4EB-684E21C73824}" dt="2026-02-06T13:52:46.691" v="3"/>
      <pc:docMkLst>
        <pc:docMk/>
      </pc:docMkLst>
      <pc:sldChg chg="modNotes">
        <pc:chgData name="Meagan Ray-Novak" userId="S::mlr90@case.edu::a531c247-3994-401c-94d1-5b7dbe3a77dc" providerId="AD" clId="Web-{7F9C1E15-47C9-E613-B4EB-684E21C73824}" dt="2026-02-06T13:52:41.049" v="1"/>
        <pc:sldMkLst>
          <pc:docMk/>
          <pc:sldMk cId="4155870904" sldId="332"/>
        </pc:sldMkLst>
      </pc:sldChg>
      <pc:sldChg chg="modNotes">
        <pc:chgData name="Meagan Ray-Novak" userId="S::mlr90@case.edu::a531c247-3994-401c-94d1-5b7dbe3a77dc" providerId="AD" clId="Web-{7F9C1E15-47C9-E613-B4EB-684E21C73824}" dt="2026-02-06T13:52:46.691" v="3"/>
        <pc:sldMkLst>
          <pc:docMk/>
          <pc:sldMk cId="2140399081" sldId="3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70D6A-FB49-A14C-9B03-21B3417100CD}" type="datetimeFigureOut">
              <a:rPr lang="en-US" smtClean="0"/>
              <a:t>2/11/2026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Tree>
    <p:extLst>
      <p:ext uri="{BB962C8B-B14F-4D97-AF65-F5344CB8AC3E}">
        <p14:creationId xmlns:p14="http://schemas.microsoft.com/office/powerpoint/2010/main" val="98988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809D-B129-E66E-DC1D-9F7C1E300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5CBD0-18F6-FB2C-9505-39D7D3C0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CC16A-15D0-2711-6C46-D3C83B233745}"/>
              </a:ext>
            </a:extLst>
          </p:cNvPr>
          <p:cNvSpPr>
            <a:spLocks noGrp="1"/>
          </p:cNvSpPr>
          <p:nvPr>
            <p:ph type="body" idx="1"/>
          </p:nvPr>
        </p:nvSpPr>
        <p:spPr/>
        <p:txBody>
          <a:bodyPr/>
          <a:lstStyle/>
          <a:p>
            <a:r>
              <a:rPr lang="en-US">
                <a:ea typeface="Calibri"/>
                <a:cs typeface="Calibri"/>
              </a:rPr>
              <a:t>Evaluation of SBHC programming is a critical component of implementation. It allows staff, management, and funders to examine the impact of services on the students, families, and neighborhoods. Evaluation supports a feedback loop to improve care, streamline processes, support decision making, and enhance planning over time. Effective evaluation activities support the larger system of school-based health center collaborators and findings can be used to secure additional funding, complete reporting requirements, and increase accountability.  This can be particularly helpful if there are requirements or specifications to SBHC participation from healthcare organizations or Medicaid. The National School Based Health Alliance has developed both clinical and program performance measures. These standardized performance metrics are especially useful for aligning local activities with SBHC's across the country, allowing the implementation or evaluation team to compare their findings with other SBHC's.</a:t>
            </a:r>
          </a:p>
        </p:txBody>
      </p:sp>
      <p:sp>
        <p:nvSpPr>
          <p:cNvPr id="4" name="Slide Number Placeholder 3">
            <a:extLst>
              <a:ext uri="{FF2B5EF4-FFF2-40B4-BE49-F238E27FC236}">
                <a16:creationId xmlns:a16="http://schemas.microsoft.com/office/drawing/2014/main" id="{F2E88D7C-8BC8-2FA2-A1D4-810B6D379530}"/>
              </a:ext>
            </a:extLst>
          </p:cNvPr>
          <p:cNvSpPr>
            <a:spLocks noGrp="1"/>
          </p:cNvSpPr>
          <p:nvPr>
            <p:ph type="sldNum" sz="quarter" idx="5"/>
          </p:nvPr>
        </p:nvSpPr>
        <p:spPr/>
        <p:txBody>
          <a:bodyPr/>
          <a:lstStyle/>
          <a:p>
            <a:fld id="{84CB6C83-B894-2740-9986-97D8BB6F6D98}" type="slidenum">
              <a:rPr lang="en-US" smtClean="0"/>
              <a:t>10</a:t>
            </a:fld>
            <a:endParaRPr lang="en-US"/>
          </a:p>
        </p:txBody>
      </p:sp>
    </p:spTree>
    <p:extLst>
      <p:ext uri="{BB962C8B-B14F-4D97-AF65-F5344CB8AC3E}">
        <p14:creationId xmlns:p14="http://schemas.microsoft.com/office/powerpoint/2010/main" val="179888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CA2EF-307D-93BA-982F-CD5ADA271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C3DE3-3C91-7307-933F-327F58E1D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7CE3D-C61D-1BEF-3330-94F7FDF839C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F2110B0-553A-56AC-C22F-0CB8AA4A6339}"/>
              </a:ext>
            </a:extLst>
          </p:cNvPr>
          <p:cNvSpPr>
            <a:spLocks noGrp="1"/>
          </p:cNvSpPr>
          <p:nvPr>
            <p:ph type="sldNum" sz="quarter" idx="5"/>
          </p:nvPr>
        </p:nvSpPr>
        <p:spPr/>
        <p:txBody>
          <a:bodyPr/>
          <a:lstStyle/>
          <a:p>
            <a:fld id="{84CB6C83-B894-2740-9986-97D8BB6F6D98}" type="slidenum">
              <a:rPr lang="en-US" smtClean="0"/>
              <a:t>11</a:t>
            </a:fld>
            <a:endParaRPr lang="en-US"/>
          </a:p>
        </p:txBody>
      </p:sp>
    </p:spTree>
    <p:extLst>
      <p:ext uri="{BB962C8B-B14F-4D97-AF65-F5344CB8AC3E}">
        <p14:creationId xmlns:p14="http://schemas.microsoft.com/office/powerpoint/2010/main" val="318723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9BF2D-9326-F3CA-7991-63FEDEFE8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67AA4-61C8-B5A8-BFAB-CCF20F8C2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46A35-EA85-035B-FEDF-865B667045B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D19A608-6CFD-FB5B-1AA9-FE427F992ED2}"/>
              </a:ext>
            </a:extLst>
          </p:cNvPr>
          <p:cNvSpPr>
            <a:spLocks noGrp="1"/>
          </p:cNvSpPr>
          <p:nvPr>
            <p:ph type="sldNum" sz="quarter" idx="5"/>
          </p:nvPr>
        </p:nvSpPr>
        <p:spPr/>
        <p:txBody>
          <a:bodyPr/>
          <a:lstStyle/>
          <a:p>
            <a:fld id="{84CB6C83-B894-2740-9986-97D8BB6F6D98}" type="slidenum">
              <a:rPr lang="en-US" smtClean="0"/>
              <a:t>12</a:t>
            </a:fld>
            <a:endParaRPr lang="en-US"/>
          </a:p>
        </p:txBody>
      </p:sp>
    </p:spTree>
    <p:extLst>
      <p:ext uri="{BB962C8B-B14F-4D97-AF65-F5344CB8AC3E}">
        <p14:creationId xmlns:p14="http://schemas.microsoft.com/office/powerpoint/2010/main" val="159803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 evaluation gives your implementation team the opportunity to reflect on the work, improve transparency and processes, gather outcomes and impact data to leverage additional funding or respond to community members who have concerns, and to ultimately disseminate what they've learned. Evaluation can be a meaningful and impactful way to investigate the complexities of SBHC implementation and make sense of the challenges and innovation that occurred.</a:t>
            </a:r>
          </a:p>
        </p:txBody>
      </p:sp>
      <p:sp>
        <p:nvSpPr>
          <p:cNvPr id="4" name="Slide Number Placeholder 3"/>
          <p:cNvSpPr>
            <a:spLocks noGrp="1"/>
          </p:cNvSpPr>
          <p:nvPr>
            <p:ph type="sldNum" sz="quarter" idx="5"/>
          </p:nvPr>
        </p:nvSpPr>
        <p:spPr/>
        <p:txBody>
          <a:bodyPr/>
          <a:lstStyle/>
          <a:p>
            <a:fld id="{84CB6C83-B894-2740-9986-97D8BB6F6D98}" type="slidenum">
              <a:rPr lang="en-US" smtClean="0"/>
              <a:t>13</a:t>
            </a:fld>
            <a:endParaRPr lang="en-US"/>
          </a:p>
        </p:txBody>
      </p:sp>
    </p:spTree>
    <p:extLst>
      <p:ext uri="{BB962C8B-B14F-4D97-AF65-F5344CB8AC3E}">
        <p14:creationId xmlns:p14="http://schemas.microsoft.com/office/powerpoint/2010/main" val="111034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BF23-383E-8142-E3DA-1D62521A5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2A209-3987-FE6C-DC25-B94D643C1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D3B0E-AB73-8CDA-33F1-F487FD3E5DD5}"/>
              </a:ext>
            </a:extLst>
          </p:cNvPr>
          <p:cNvSpPr>
            <a:spLocks noGrp="1"/>
          </p:cNvSpPr>
          <p:nvPr>
            <p:ph type="body" idx="1"/>
          </p:nvPr>
        </p:nvSpPr>
        <p:spPr/>
        <p:txBody>
          <a:bodyPr/>
          <a:lstStyle/>
          <a:p>
            <a:r>
              <a:rPr lang="en-US">
                <a:ea typeface="Calibri"/>
                <a:cs typeface="Calibri"/>
              </a:rPr>
              <a:t>All evaluation gives your implementation team the opportunity to reflect on the work, improve transparency and processes, gather outcomes and impact data to leverage additional funding or respond to community members who have concerns, and to ultimately disseminate what they've learned. Evaluation can be a meaningful and impactful way to investigate the complexities of SBHC implementation and make sense of the challenges and innovation that occurred.</a:t>
            </a:r>
          </a:p>
        </p:txBody>
      </p:sp>
      <p:sp>
        <p:nvSpPr>
          <p:cNvPr id="4" name="Slide Number Placeholder 3">
            <a:extLst>
              <a:ext uri="{FF2B5EF4-FFF2-40B4-BE49-F238E27FC236}">
                <a16:creationId xmlns:a16="http://schemas.microsoft.com/office/drawing/2014/main" id="{F18A0621-F82F-B9B7-F72B-D5935F96B9DE}"/>
              </a:ext>
            </a:extLst>
          </p:cNvPr>
          <p:cNvSpPr>
            <a:spLocks noGrp="1"/>
          </p:cNvSpPr>
          <p:nvPr>
            <p:ph type="sldNum" sz="quarter" idx="5"/>
          </p:nvPr>
        </p:nvSpPr>
        <p:spPr/>
        <p:txBody>
          <a:bodyPr/>
          <a:lstStyle/>
          <a:p>
            <a:fld id="{84CB6C83-B894-2740-9986-97D8BB6F6D98}" type="slidenum">
              <a:rPr lang="en-US" smtClean="0"/>
              <a:t>14</a:t>
            </a:fld>
            <a:endParaRPr lang="en-US"/>
          </a:p>
        </p:txBody>
      </p:sp>
    </p:spTree>
    <p:extLst>
      <p:ext uri="{BB962C8B-B14F-4D97-AF65-F5344CB8AC3E}">
        <p14:creationId xmlns:p14="http://schemas.microsoft.com/office/powerpoint/2010/main" val="207816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09A74-F900-C0B6-443C-5E99104BD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779B8-0F43-732D-7D2F-62FFA2CA7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6713E-3D06-E8CE-3594-1B35CE4889F2}"/>
              </a:ext>
            </a:extLst>
          </p:cNvPr>
          <p:cNvSpPr>
            <a:spLocks noGrp="1"/>
          </p:cNvSpPr>
          <p:nvPr>
            <p:ph type="body" idx="1"/>
          </p:nvPr>
        </p:nvSpPr>
        <p:spPr/>
        <p:txBody>
          <a:bodyPr/>
          <a:lstStyle/>
          <a:p>
            <a:r>
              <a:rPr lang="en-US">
                <a:ea typeface="Calibri"/>
                <a:cs typeface="Calibri"/>
              </a:rPr>
              <a:t>All evaluation gives your implementation team the opportunity to reflect on the work, improve transparency and processes, gather outcomes and impact data to leverage additional funding or respond to community members who have concerns, and to ultimately disseminate what they've learned. Evaluation can be a meaningful and impactful way to investigate the complexities of SBHC implementation and make sense of the challenges and innovation that occurred.</a:t>
            </a:r>
          </a:p>
        </p:txBody>
      </p:sp>
      <p:sp>
        <p:nvSpPr>
          <p:cNvPr id="4" name="Slide Number Placeholder 3">
            <a:extLst>
              <a:ext uri="{FF2B5EF4-FFF2-40B4-BE49-F238E27FC236}">
                <a16:creationId xmlns:a16="http://schemas.microsoft.com/office/drawing/2014/main" id="{C6C6DF6D-ABF7-3C29-BAAA-64C87A50F6EE}"/>
              </a:ext>
            </a:extLst>
          </p:cNvPr>
          <p:cNvSpPr>
            <a:spLocks noGrp="1"/>
          </p:cNvSpPr>
          <p:nvPr>
            <p:ph type="sldNum" sz="quarter" idx="5"/>
          </p:nvPr>
        </p:nvSpPr>
        <p:spPr/>
        <p:txBody>
          <a:bodyPr/>
          <a:lstStyle/>
          <a:p>
            <a:fld id="{84CB6C83-B894-2740-9986-97D8BB6F6D98}" type="slidenum">
              <a:rPr lang="en-US" smtClean="0"/>
              <a:t>15</a:t>
            </a:fld>
            <a:endParaRPr lang="en-US"/>
          </a:p>
        </p:txBody>
      </p:sp>
    </p:spTree>
    <p:extLst>
      <p:ext uri="{BB962C8B-B14F-4D97-AF65-F5344CB8AC3E}">
        <p14:creationId xmlns:p14="http://schemas.microsoft.com/office/powerpoint/2010/main" val="405995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
        <p:nvSpPr>
          <p:cNvPr id="2" name="Notes Placeholder 1">
            <a:extLst>
              <a:ext uri="{FF2B5EF4-FFF2-40B4-BE49-F238E27FC236}">
                <a16:creationId xmlns:a16="http://schemas.microsoft.com/office/drawing/2014/main" id="{BECB6E47-5814-B87E-6F78-1FD312DEFB20}"/>
              </a:ext>
            </a:extLst>
          </p:cNvPr>
          <p:cNvSpPr>
            <a:spLocks noGrp="1"/>
          </p:cNvSpPr>
          <p:nvPr>
            <p:ph type="body" idx="1"/>
          </p:nvPr>
        </p:nvSpPr>
        <p:spPr/>
        <p:txBody>
          <a:bodyPr/>
          <a:lstStyle/>
          <a:p>
            <a:r>
              <a:rPr lang="en-US">
                <a:ea typeface="Calibri"/>
                <a:cs typeface="Calibri"/>
              </a:rPr>
              <a:t>The types of evaluation may involve needs assessment, process evaluation, outcomes, or impact evaluation. Needs assessments are typically conducted at the beginning stage of implementation and can be a useful tool to understand the needs of your community within the context of the educational and health services systems locally. Needs assessments utilize existing administrative, provider, and community data to create a picture of the service and needs landscape. Needs assessment questions may include "what types of services do students in our community need?" "What are the differences in needs within the student population?" and "What are the available resources in the community to meet these needs?". Process evaluations are useful to understand how implementation has occurred and if it aligns with how the SBHC was designed or intended to be implemented. Process evaluation can support improving or streamlining service provision as well as SBHC implementation processes such as data collection and reporting. Typical questions may include "what are the circumstance under which the SBHC implementation occurred?", "have implementation activities aligned with the intended planning process and initial timelines?", or "which services are being utilized in ways that were predicted and which are not?". Answering process evaluation questions may include quantitative data but often have strong descriptions and qualitative data can support your understanding of implementation. Please provide an example from your work!</a:t>
            </a:r>
          </a:p>
          <a:p>
            <a:endParaRPr lang="en-US">
              <a:ea typeface="Calibri"/>
              <a:cs typeface="Calibri"/>
            </a:endParaRPr>
          </a:p>
        </p:txBody>
      </p:sp>
    </p:spTree>
    <p:extLst>
      <p:ext uri="{BB962C8B-B14F-4D97-AF65-F5344CB8AC3E}">
        <p14:creationId xmlns:p14="http://schemas.microsoft.com/office/powerpoint/2010/main" val="107562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B664-6293-D390-3D0E-421616FAEE25}"/>
            </a:ext>
          </a:extLst>
        </p:cNvPr>
        <p:cNvGrpSpPr/>
        <p:nvPr/>
      </p:nvGrpSpPr>
      <p:grpSpPr>
        <a:xfrm>
          <a:off x="0" y="0"/>
          <a:ext cx="0" cy="0"/>
          <a:chOff x="0" y="0"/>
          <a:chExt cx="0" cy="0"/>
        </a:xfrm>
      </p:grpSpPr>
      <p:sp>
        <p:nvSpPr>
          <p:cNvPr id="149506" name="Rectangle 2">
            <a:extLst>
              <a:ext uri="{FF2B5EF4-FFF2-40B4-BE49-F238E27FC236}">
                <a16:creationId xmlns:a16="http://schemas.microsoft.com/office/drawing/2014/main" id="{5A48FBAB-B535-91F9-FA41-A49E56673E8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
        <p:nvSpPr>
          <p:cNvPr id="2" name="Notes Placeholder 1">
            <a:extLst>
              <a:ext uri="{FF2B5EF4-FFF2-40B4-BE49-F238E27FC236}">
                <a16:creationId xmlns:a16="http://schemas.microsoft.com/office/drawing/2014/main" id="{4E2E91B5-5D55-4395-2504-A6A46DBAC0A0}"/>
              </a:ext>
            </a:extLst>
          </p:cNvPr>
          <p:cNvSpPr>
            <a:spLocks noGrp="1"/>
          </p:cNvSpPr>
          <p:nvPr>
            <p:ph type="body" idx="1"/>
          </p:nvPr>
        </p:nvSpPr>
        <p:spPr/>
        <p:txBody>
          <a:bodyPr/>
          <a:lstStyle/>
          <a:p>
            <a:r>
              <a:rPr lang="en-US">
                <a:ea typeface="Calibri"/>
                <a:cs typeface="Calibri"/>
              </a:rPr>
              <a:t>The types of evaluation may involve needs assessment, process evaluation, outcomes, or impact evaluation. Needs assessments are typically conducted at the beginning stage of implementation and can be a useful tool to understand the needs of your community within the context of the educational and health services systems locally. Needs assessments utilize existing administrative, provider, and community data to create a picture of the service and needs landscape. Needs assessment questions may include "what types of services do students in our community need?" "What are the differences in needs within the student population?" and "What are the available resources in the community to meet these needs?". Process evaluations are useful to understand how implementation has occurred and if it aligns with how the SBHC was designed or intended to be implemented. Process evaluation can support improving or streamlining service provision as well as SBHC implementation processes such as data collection and reporting. Typical questions may include "what are the circumstance under which the SBHC implementation occurred?", "have implementation activities aligned with the intended planning process and initial timelines?", or "which services are being utilized in ways that were predicted and which are not?". Answering process evaluation questions may include quantitative data but often have strong descriptions and qualitative data can support your understanding of implementation. </a:t>
            </a:r>
          </a:p>
        </p:txBody>
      </p:sp>
    </p:spTree>
    <p:extLst>
      <p:ext uri="{BB962C8B-B14F-4D97-AF65-F5344CB8AC3E}">
        <p14:creationId xmlns:p14="http://schemas.microsoft.com/office/powerpoint/2010/main" val="45854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FCF2-8741-CF25-FFE3-557669F21D84}"/>
            </a:ext>
          </a:extLst>
        </p:cNvPr>
        <p:cNvGrpSpPr/>
        <p:nvPr/>
      </p:nvGrpSpPr>
      <p:grpSpPr>
        <a:xfrm>
          <a:off x="0" y="0"/>
          <a:ext cx="0" cy="0"/>
          <a:chOff x="0" y="0"/>
          <a:chExt cx="0" cy="0"/>
        </a:xfrm>
      </p:grpSpPr>
      <p:sp>
        <p:nvSpPr>
          <p:cNvPr id="149506" name="Rectangle 2">
            <a:extLst>
              <a:ext uri="{FF2B5EF4-FFF2-40B4-BE49-F238E27FC236}">
                <a16:creationId xmlns:a16="http://schemas.microsoft.com/office/drawing/2014/main" id="{036F3878-43F6-FDC3-D8CA-C96692E188A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
        <p:nvSpPr>
          <p:cNvPr id="2" name="Notes Placeholder 1">
            <a:extLst>
              <a:ext uri="{FF2B5EF4-FFF2-40B4-BE49-F238E27FC236}">
                <a16:creationId xmlns:a16="http://schemas.microsoft.com/office/drawing/2014/main" id="{B434894C-18F3-9559-B656-2648EFC39F16}"/>
              </a:ext>
            </a:extLst>
          </p:cNvPr>
          <p:cNvSpPr>
            <a:spLocks noGrp="1"/>
          </p:cNvSpPr>
          <p:nvPr>
            <p:ph type="body" idx="1"/>
          </p:nvPr>
        </p:nvSpPr>
        <p:spPr/>
        <p:txBody>
          <a:bodyPr/>
          <a:lstStyle/>
          <a:p>
            <a:r>
              <a:rPr lang="en-US">
                <a:ea typeface="Calibri"/>
                <a:cs typeface="Calibri"/>
              </a:rPr>
              <a:t>Outcome evaluations are structured to answer questions about how your targeted outcomes are affected by SBHC activities. Outcome evaluations rely on data that are collected to understand these effects and SBHC's should be direct about data collection early in the planning and implementation process. A comparison population is critical to understanding SBHC effects on student outcomes and consideration of a comparison population should happen as soon as possible. Consider how your evaluation team will acquire comparison data. For example, if your SBHC services are provided at some but not all of the schools in a district, will you be able to access outcome data for students in schools that haven't received SBHC care? Is there a way to collect data from all students to do so? Comparison groups can be critical to demonstrating effects of an intervention but there are statistical methods that can approximate a comparison group if your team is unable to manage data acquisition or simply cannot do so. It can be helpful to work with professional evaluation teams who have a statistician or skilled program evaluator on staff for outcome evaluations but it is not required if you have a data savvy team or consultant who can support your efforts. Impact evaluations consider the overall effect of SBHC's on a specific problem or identified need. Consider questions related to the impact of the SBHC on costs to the larger medical system or a specific condition, such as pregnancy or sexually transmitted infections. </a:t>
            </a:r>
          </a:p>
        </p:txBody>
      </p:sp>
    </p:spTree>
    <p:extLst>
      <p:ext uri="{BB962C8B-B14F-4D97-AF65-F5344CB8AC3E}">
        <p14:creationId xmlns:p14="http://schemas.microsoft.com/office/powerpoint/2010/main" val="83534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B5F6-A152-623C-7846-2BE6BEA13001}"/>
            </a:ext>
          </a:extLst>
        </p:cNvPr>
        <p:cNvGrpSpPr/>
        <p:nvPr/>
      </p:nvGrpSpPr>
      <p:grpSpPr>
        <a:xfrm>
          <a:off x="0" y="0"/>
          <a:ext cx="0" cy="0"/>
          <a:chOff x="0" y="0"/>
          <a:chExt cx="0" cy="0"/>
        </a:xfrm>
      </p:grpSpPr>
      <p:sp>
        <p:nvSpPr>
          <p:cNvPr id="149506" name="Rectangle 2">
            <a:extLst>
              <a:ext uri="{FF2B5EF4-FFF2-40B4-BE49-F238E27FC236}">
                <a16:creationId xmlns:a16="http://schemas.microsoft.com/office/drawing/2014/main" id="{94A72C87-C595-A265-6C7F-80760A096B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
        <p:nvSpPr>
          <p:cNvPr id="2" name="Notes Placeholder 1">
            <a:extLst>
              <a:ext uri="{FF2B5EF4-FFF2-40B4-BE49-F238E27FC236}">
                <a16:creationId xmlns:a16="http://schemas.microsoft.com/office/drawing/2014/main" id="{F5427255-7BE2-20DB-588D-2C436776C897}"/>
              </a:ext>
            </a:extLst>
          </p:cNvPr>
          <p:cNvSpPr>
            <a:spLocks noGrp="1"/>
          </p:cNvSpPr>
          <p:nvPr>
            <p:ph type="body" idx="1"/>
          </p:nvPr>
        </p:nvSpPr>
        <p:spPr/>
        <p:txBody>
          <a:bodyPr/>
          <a:lstStyle/>
          <a:p>
            <a:r>
              <a:rPr lang="en-US">
                <a:ea typeface="Calibri"/>
                <a:cs typeface="Calibri"/>
              </a:rPr>
              <a:t>Outcome evaluations are structured to answer questions about how your targeted outcomes are affected by SBHC activities. Outcome evaluations rely on data that are collected to understand these effects and SBHC's should be direct about data collection early in the planning and implementation process. A comparison population is critical to understanding SBHC effects on student outcomes and consideration of a comparison population should happen as soon as possible. Consider how your evaluation team will acquire comparison data. For example, if your SBHC services are provided at some but not all of the schools in a district, will you be able to access outcome data for students in schools that haven't received SBHC care? Is there a way to collect data from all students to do so? Comparison groups can be critical to demonstrating effects of an intervention but there are statistical methods that can approximate a comparison group if your team is unable to manage data acquisition or simply cannot do so. It can be helpful to work with professional evaluation teams who have a statistician or skilled program evaluator on staff for outcome evaluations but it is not required if you have a data savvy team or consultant who can support your efforts. Impact evaluations consider the overall effect of SBHC's on a specific problem or identified need. Consider questions related to the impact of the SBHC on costs to the larger medical system or a specific condition, such as pregnancy or sexually transmitted infections. </a:t>
            </a:r>
          </a:p>
        </p:txBody>
      </p:sp>
    </p:spTree>
    <p:extLst>
      <p:ext uri="{BB962C8B-B14F-4D97-AF65-F5344CB8AC3E}">
        <p14:creationId xmlns:p14="http://schemas.microsoft.com/office/powerpoint/2010/main" val="161526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4CB6C83-B894-2740-9986-97D8BB6F6D98}" type="slidenum">
              <a:rPr lang="en-US" smtClean="0"/>
              <a:t>2</a:t>
            </a:fld>
            <a:endParaRPr lang="en-US"/>
          </a:p>
        </p:txBody>
      </p:sp>
    </p:spTree>
    <p:extLst>
      <p:ext uri="{BB962C8B-B14F-4D97-AF65-F5344CB8AC3E}">
        <p14:creationId xmlns:p14="http://schemas.microsoft.com/office/powerpoint/2010/main" val="354155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521E-7A12-0F5D-070B-A6FD9A046A94}"/>
            </a:ext>
          </a:extLst>
        </p:cNvPr>
        <p:cNvGrpSpPr/>
        <p:nvPr/>
      </p:nvGrpSpPr>
      <p:grpSpPr>
        <a:xfrm>
          <a:off x="0" y="0"/>
          <a:ext cx="0" cy="0"/>
          <a:chOff x="0" y="0"/>
          <a:chExt cx="0" cy="0"/>
        </a:xfrm>
      </p:grpSpPr>
      <p:sp>
        <p:nvSpPr>
          <p:cNvPr id="149506" name="Rectangle 2">
            <a:extLst>
              <a:ext uri="{FF2B5EF4-FFF2-40B4-BE49-F238E27FC236}">
                <a16:creationId xmlns:a16="http://schemas.microsoft.com/office/drawing/2014/main" id="{8033EACF-3910-D080-8FA6-31007581DF6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
        <p:nvSpPr>
          <p:cNvPr id="2" name="Notes Placeholder 1">
            <a:extLst>
              <a:ext uri="{FF2B5EF4-FFF2-40B4-BE49-F238E27FC236}">
                <a16:creationId xmlns:a16="http://schemas.microsoft.com/office/drawing/2014/main" id="{A6CFF0F9-920D-1A09-861E-E28DC3F701AB}"/>
              </a:ext>
            </a:extLst>
          </p:cNvPr>
          <p:cNvSpPr>
            <a:spLocks noGrp="1"/>
          </p:cNvSpPr>
          <p:nvPr>
            <p:ph type="body" idx="1"/>
          </p:nvPr>
        </p:nvSpPr>
        <p:spPr/>
        <p:txBody>
          <a:bodyPr/>
          <a:lstStyle/>
          <a:p>
            <a:r>
              <a:rPr lang="en-US">
                <a:ea typeface="Calibri"/>
                <a:cs typeface="Calibri"/>
              </a:rPr>
              <a:t>Outcome evaluations are structured to answer questions about how your targeted outcomes are affected by SBHC activities. Outcome evaluations rely on data that are collected to understand these effects and SBHC's should be direct about data collection early in the planning and implementation process. A comparison population is critical to understanding SBHC effects on student outcomes and consideration of a comparison population should happen as soon as possible. Consider how your evaluation team will acquire comparison data. For example, if your SBHC services are provided at some but not all of the schools in a district, will you be able to access outcome data for students in schools that haven't received SBHC care? Is there a way to collect data from all students to do so? Comparison groups can be critical to demonstrating effects of an intervention but there are statistical methods that can approximate a comparison group if your team is unable to manage data acquisition or simply cannot do so. It can be helpful to work with professional evaluation teams who have a statistician or skilled program evaluator on staff for outcome evaluations but it is not required if you have a data savvy team or consultant who can support your efforts. Impact evaluations consider the overall effect of SBHC's on a specific problem or identified need. Consider questions related to the impact of the SBHC on costs to the larger medical system or a specific condition, such as pregnancy or sexually transmitted infections. </a:t>
            </a:r>
          </a:p>
        </p:txBody>
      </p:sp>
    </p:spTree>
    <p:extLst>
      <p:ext uri="{BB962C8B-B14F-4D97-AF65-F5344CB8AC3E}">
        <p14:creationId xmlns:p14="http://schemas.microsoft.com/office/powerpoint/2010/main" val="1283256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95B2D-6DFD-DBCD-AB13-E1584702E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B7633-1E24-40D1-34D7-069A0F513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8E9FF-C4FD-87D3-E281-B0A1F8EBD4D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6CF2360-FED7-6061-0031-BC307A88017F}"/>
              </a:ext>
            </a:extLst>
          </p:cNvPr>
          <p:cNvSpPr>
            <a:spLocks noGrp="1"/>
          </p:cNvSpPr>
          <p:nvPr>
            <p:ph type="sldNum" sz="quarter" idx="5"/>
          </p:nvPr>
        </p:nvSpPr>
        <p:spPr/>
        <p:txBody>
          <a:bodyPr/>
          <a:lstStyle/>
          <a:p>
            <a:fld id="{84CB6C83-B894-2740-9986-97D8BB6F6D98}" type="slidenum">
              <a:rPr lang="en-US" smtClean="0"/>
              <a:t>21</a:t>
            </a:fld>
            <a:endParaRPr lang="en-US"/>
          </a:p>
        </p:txBody>
      </p:sp>
    </p:spTree>
    <p:extLst>
      <p:ext uri="{BB962C8B-B14F-4D97-AF65-F5344CB8AC3E}">
        <p14:creationId xmlns:p14="http://schemas.microsoft.com/office/powerpoint/2010/main" val="68830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2FEC-CB53-FD9E-D08E-E9E6A9A60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2C247-D4F3-0BD8-A867-39962EAD3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66578-4F72-1DAE-663F-3F9D708A2F4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58D9B1F-DBF2-F815-E7F4-996C5F8A4A8D}"/>
              </a:ext>
            </a:extLst>
          </p:cNvPr>
          <p:cNvSpPr>
            <a:spLocks noGrp="1"/>
          </p:cNvSpPr>
          <p:nvPr>
            <p:ph type="sldNum" sz="quarter" idx="5"/>
          </p:nvPr>
        </p:nvSpPr>
        <p:spPr/>
        <p:txBody>
          <a:bodyPr/>
          <a:lstStyle/>
          <a:p>
            <a:fld id="{84CB6C83-B894-2740-9986-97D8BB6F6D98}" type="slidenum">
              <a:rPr lang="en-US" smtClean="0"/>
              <a:t>22</a:t>
            </a:fld>
            <a:endParaRPr lang="en-US"/>
          </a:p>
        </p:txBody>
      </p:sp>
    </p:spTree>
    <p:extLst>
      <p:ext uri="{BB962C8B-B14F-4D97-AF65-F5344CB8AC3E}">
        <p14:creationId xmlns:p14="http://schemas.microsoft.com/office/powerpoint/2010/main" val="185531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Think about an evaluation you'd want to implement</a:t>
            </a:r>
          </a:p>
          <a:p>
            <a:r>
              <a:rPr lang="en-US">
                <a:ea typeface="Calibri"/>
                <a:cs typeface="Calibri"/>
              </a:rPr>
              <a:t>Pick a question that you're most interested in investigating at your SBHC</a:t>
            </a:r>
          </a:p>
          <a:p>
            <a:r>
              <a:rPr lang="en-US" dirty="0">
                <a:ea typeface="Calibri"/>
                <a:cs typeface="Calibri"/>
              </a:rPr>
              <a:t>In the next few slides, we will review these items and give you the chance to start to think through what this might look like for your </a:t>
            </a:r>
            <a:r>
              <a:rPr lang="en-US">
                <a:ea typeface="Calibri"/>
                <a:cs typeface="Calibri"/>
              </a:rPr>
              <a:t>evaluation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4CB6C83-B894-2740-9986-97D8BB6F6D98}" type="slidenum">
              <a:rPr lang="en-US" smtClean="0"/>
              <a:t>23</a:t>
            </a:fld>
            <a:endParaRPr lang="en-US"/>
          </a:p>
        </p:txBody>
      </p:sp>
    </p:spTree>
    <p:extLst>
      <p:ext uri="{BB962C8B-B14F-4D97-AF65-F5344CB8AC3E}">
        <p14:creationId xmlns:p14="http://schemas.microsoft.com/office/powerpoint/2010/main" val="2191232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1C5EC-2163-4484-1441-D26428390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9D1B4-6BF3-DB07-B3F6-CFEF37295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40BBB-5939-2670-D0E0-EE59E8352AFE}"/>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86CCD0A-5A5B-39CE-D627-3E978759A3A7}"/>
              </a:ext>
            </a:extLst>
          </p:cNvPr>
          <p:cNvSpPr>
            <a:spLocks noGrp="1"/>
          </p:cNvSpPr>
          <p:nvPr>
            <p:ph type="sldNum" sz="quarter" idx="5"/>
          </p:nvPr>
        </p:nvSpPr>
        <p:spPr/>
        <p:txBody>
          <a:bodyPr/>
          <a:lstStyle/>
          <a:p>
            <a:fld id="{84CB6C83-B894-2740-9986-97D8BB6F6D98}" type="slidenum">
              <a:rPr lang="en-US" smtClean="0"/>
              <a:t>24</a:t>
            </a:fld>
            <a:endParaRPr lang="en-US"/>
          </a:p>
        </p:txBody>
      </p:sp>
    </p:spTree>
    <p:extLst>
      <p:ext uri="{BB962C8B-B14F-4D97-AF65-F5344CB8AC3E}">
        <p14:creationId xmlns:p14="http://schemas.microsoft.com/office/powerpoint/2010/main" val="1362794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B0E6-4583-AC02-BE15-8DB6AD80C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ED1DD-DD16-D3AE-0D20-D0EB32DF5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84D61-982A-8450-3449-35E1FE49FCF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638691C-BF45-CB5D-1605-E6C1A87F2BBD}"/>
              </a:ext>
            </a:extLst>
          </p:cNvPr>
          <p:cNvSpPr>
            <a:spLocks noGrp="1"/>
          </p:cNvSpPr>
          <p:nvPr>
            <p:ph type="sldNum" sz="quarter" idx="5"/>
          </p:nvPr>
        </p:nvSpPr>
        <p:spPr/>
        <p:txBody>
          <a:bodyPr/>
          <a:lstStyle/>
          <a:p>
            <a:fld id="{84CB6C83-B894-2740-9986-97D8BB6F6D98}" type="slidenum">
              <a:rPr lang="en-US" smtClean="0"/>
              <a:t>25</a:t>
            </a:fld>
            <a:endParaRPr lang="en-US"/>
          </a:p>
        </p:txBody>
      </p:sp>
    </p:spTree>
    <p:extLst>
      <p:ext uri="{BB962C8B-B14F-4D97-AF65-F5344CB8AC3E}">
        <p14:creationId xmlns:p14="http://schemas.microsoft.com/office/powerpoint/2010/main" val="1037476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p:cNvSpPr>
            <a:spLocks noGrp="1"/>
          </p:cNvSpPr>
          <p:nvPr>
            <p:ph type="sldNum" sz="quarter" idx="5"/>
          </p:nvPr>
        </p:nvSpPr>
        <p:spPr/>
        <p:txBody>
          <a:bodyPr/>
          <a:lstStyle/>
          <a:p>
            <a:fld id="{84CB6C83-B894-2740-9986-97D8BB6F6D98}" type="slidenum">
              <a:rPr lang="en-US" smtClean="0"/>
              <a:t>26</a:t>
            </a:fld>
            <a:endParaRPr lang="en-US"/>
          </a:p>
        </p:txBody>
      </p:sp>
    </p:spTree>
    <p:extLst>
      <p:ext uri="{BB962C8B-B14F-4D97-AF65-F5344CB8AC3E}">
        <p14:creationId xmlns:p14="http://schemas.microsoft.com/office/powerpoint/2010/main" val="225590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7D87-4D96-E408-B2E0-A3477425B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E4B15-8F66-90B8-90F6-930825490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6421B-9DEA-9ACB-3DCA-5278D56C986B}"/>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CF8F7F8E-DF9D-686A-4891-26865651942B}"/>
              </a:ext>
            </a:extLst>
          </p:cNvPr>
          <p:cNvSpPr>
            <a:spLocks noGrp="1"/>
          </p:cNvSpPr>
          <p:nvPr>
            <p:ph type="sldNum" sz="quarter" idx="5"/>
          </p:nvPr>
        </p:nvSpPr>
        <p:spPr/>
        <p:txBody>
          <a:bodyPr/>
          <a:lstStyle/>
          <a:p>
            <a:fld id="{84CB6C83-B894-2740-9986-97D8BB6F6D98}" type="slidenum">
              <a:rPr lang="en-US" smtClean="0"/>
              <a:t>27</a:t>
            </a:fld>
            <a:endParaRPr lang="en-US"/>
          </a:p>
        </p:txBody>
      </p:sp>
    </p:spTree>
    <p:extLst>
      <p:ext uri="{BB962C8B-B14F-4D97-AF65-F5344CB8AC3E}">
        <p14:creationId xmlns:p14="http://schemas.microsoft.com/office/powerpoint/2010/main" val="225790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0B61-9BF1-CD37-2EFE-D32D5191E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628D4-4760-3BB4-05BC-1C53F82D4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CAB27-36CA-992E-3737-2BCEE116D7D1}"/>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32E289E9-6E27-9A3F-96BA-C04D40DDF4EC}"/>
              </a:ext>
            </a:extLst>
          </p:cNvPr>
          <p:cNvSpPr>
            <a:spLocks noGrp="1"/>
          </p:cNvSpPr>
          <p:nvPr>
            <p:ph type="sldNum" sz="quarter" idx="5"/>
          </p:nvPr>
        </p:nvSpPr>
        <p:spPr/>
        <p:txBody>
          <a:bodyPr/>
          <a:lstStyle/>
          <a:p>
            <a:fld id="{84CB6C83-B894-2740-9986-97D8BB6F6D98}" type="slidenum">
              <a:rPr lang="en-US" smtClean="0"/>
              <a:t>28</a:t>
            </a:fld>
            <a:endParaRPr lang="en-US"/>
          </a:p>
        </p:txBody>
      </p:sp>
    </p:spTree>
    <p:extLst>
      <p:ext uri="{BB962C8B-B14F-4D97-AF65-F5344CB8AC3E}">
        <p14:creationId xmlns:p14="http://schemas.microsoft.com/office/powerpoint/2010/main" val="794588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4591-21E9-7B96-AA52-C69305347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3CC39-0046-1CAF-5F83-F800F5215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7D0DA-4276-7B1C-0290-C7CF692B02FF}"/>
              </a:ext>
            </a:extLst>
          </p:cNvPr>
          <p:cNvSpPr>
            <a:spLocks noGrp="1"/>
          </p:cNvSpPr>
          <p:nvPr>
            <p:ph type="body" idx="1"/>
          </p:nvPr>
        </p:nvSpPr>
        <p:spPr/>
        <p:txBody>
          <a:bodyPr/>
          <a:lstStyle/>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52A25287-8120-2284-2C05-353B9C7269CC}"/>
              </a:ext>
            </a:extLst>
          </p:cNvPr>
          <p:cNvSpPr>
            <a:spLocks noGrp="1"/>
          </p:cNvSpPr>
          <p:nvPr>
            <p:ph type="sldNum" sz="quarter" idx="5"/>
          </p:nvPr>
        </p:nvSpPr>
        <p:spPr/>
        <p:txBody>
          <a:bodyPr/>
          <a:lstStyle/>
          <a:p>
            <a:fld id="{84CB6C83-B894-2740-9986-97D8BB6F6D98}" type="slidenum">
              <a:rPr lang="en-US" smtClean="0"/>
              <a:t>29</a:t>
            </a:fld>
            <a:endParaRPr lang="en-US"/>
          </a:p>
        </p:txBody>
      </p:sp>
    </p:spTree>
    <p:extLst>
      <p:ext uri="{BB962C8B-B14F-4D97-AF65-F5344CB8AC3E}">
        <p14:creationId xmlns:p14="http://schemas.microsoft.com/office/powerpoint/2010/main" val="334325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13481-8AF5-F611-CA67-0457E6595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E3DBD-BF28-BBBB-7F6E-4719CC125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7730C-262A-1668-89C7-5593BB3C3162}"/>
              </a:ext>
            </a:extLst>
          </p:cNvPr>
          <p:cNvSpPr>
            <a:spLocks noGrp="1"/>
          </p:cNvSpPr>
          <p:nvPr>
            <p:ph type="body" idx="1"/>
          </p:nvPr>
        </p:nvSpPr>
        <p:spPr/>
        <p:txBody>
          <a:bodyPr/>
          <a:lstStyle/>
          <a:p>
            <a:pPr marL="171450" indent="-171450">
              <a:buFont typeface="Symbol"/>
              <a:buChar char="•"/>
            </a:pPr>
            <a:r>
              <a:rPr lang="en-US"/>
              <a:t>Rob – intro self as Director, etc.</a:t>
            </a:r>
          </a:p>
          <a:p>
            <a:pPr marL="628650" lvl="1" indent="-171450">
              <a:buFont typeface="Courier New"/>
              <a:buChar char="○"/>
            </a:pPr>
            <a:r>
              <a:rPr lang="en-US"/>
              <a:t>Francisca – Associate Director, research prof at Mandel</a:t>
            </a:r>
          </a:p>
        </p:txBody>
      </p:sp>
      <p:sp>
        <p:nvSpPr>
          <p:cNvPr id="4" name="Slide Number Placeholder 3">
            <a:extLst>
              <a:ext uri="{FF2B5EF4-FFF2-40B4-BE49-F238E27FC236}">
                <a16:creationId xmlns:a16="http://schemas.microsoft.com/office/drawing/2014/main" id="{3DBA3773-95AB-84FB-9A9C-0844561CC929}"/>
              </a:ext>
            </a:extLst>
          </p:cNvPr>
          <p:cNvSpPr>
            <a:spLocks noGrp="1"/>
          </p:cNvSpPr>
          <p:nvPr>
            <p:ph type="sldNum" sz="quarter" idx="5"/>
          </p:nvPr>
        </p:nvSpPr>
        <p:spPr/>
        <p:txBody>
          <a:bodyPr/>
          <a:lstStyle/>
          <a:p>
            <a:fld id="{84CB6C83-B894-2740-9986-97D8BB6F6D98}" type="slidenum">
              <a:rPr lang="en-US" smtClean="0"/>
              <a:t>3</a:t>
            </a:fld>
            <a:endParaRPr lang="en-US"/>
          </a:p>
        </p:txBody>
      </p:sp>
    </p:spTree>
    <p:extLst>
      <p:ext uri="{BB962C8B-B14F-4D97-AF65-F5344CB8AC3E}">
        <p14:creationId xmlns:p14="http://schemas.microsoft.com/office/powerpoint/2010/main" val="414667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E7E7D-DA7C-7DE5-89F9-B190AB096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A8096-0709-B179-254B-31F4651E7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5D037-5A28-D8F9-C8F0-04B473C34092}"/>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436D6B65-CABE-E517-225C-2F091CA468E6}"/>
              </a:ext>
            </a:extLst>
          </p:cNvPr>
          <p:cNvSpPr>
            <a:spLocks noGrp="1"/>
          </p:cNvSpPr>
          <p:nvPr>
            <p:ph type="sldNum" sz="quarter" idx="5"/>
          </p:nvPr>
        </p:nvSpPr>
        <p:spPr/>
        <p:txBody>
          <a:bodyPr/>
          <a:lstStyle/>
          <a:p>
            <a:fld id="{84CB6C83-B894-2740-9986-97D8BB6F6D98}" type="slidenum">
              <a:rPr lang="en-US" smtClean="0"/>
              <a:t>30</a:t>
            </a:fld>
            <a:endParaRPr lang="en-US"/>
          </a:p>
        </p:txBody>
      </p:sp>
    </p:spTree>
    <p:extLst>
      <p:ext uri="{BB962C8B-B14F-4D97-AF65-F5344CB8AC3E}">
        <p14:creationId xmlns:p14="http://schemas.microsoft.com/office/powerpoint/2010/main" val="2664335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B380-B764-E933-5404-C3E9E8A91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A5D4D-0C5E-503A-25B8-F857BB4C2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2E901-4984-2BC2-BE76-86A3D5DD60C8}"/>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16B2CBC1-E03D-8426-390D-9D6C83797E7B}"/>
              </a:ext>
            </a:extLst>
          </p:cNvPr>
          <p:cNvSpPr>
            <a:spLocks noGrp="1"/>
          </p:cNvSpPr>
          <p:nvPr>
            <p:ph type="sldNum" sz="quarter" idx="5"/>
          </p:nvPr>
        </p:nvSpPr>
        <p:spPr/>
        <p:txBody>
          <a:bodyPr/>
          <a:lstStyle/>
          <a:p>
            <a:fld id="{84CB6C83-B894-2740-9986-97D8BB6F6D98}" type="slidenum">
              <a:rPr lang="en-US" smtClean="0"/>
              <a:t>31</a:t>
            </a:fld>
            <a:endParaRPr lang="en-US"/>
          </a:p>
        </p:txBody>
      </p:sp>
    </p:spTree>
    <p:extLst>
      <p:ext uri="{BB962C8B-B14F-4D97-AF65-F5344CB8AC3E}">
        <p14:creationId xmlns:p14="http://schemas.microsoft.com/office/powerpoint/2010/main" val="214075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0C12E-60FB-2CE1-DDE4-655D4919C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7BFD8-6F2E-F4BE-5DEA-8DCC8F666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C39F7-676D-1BDE-4C20-366D3FBC2CED}"/>
              </a:ext>
            </a:extLst>
          </p:cNvPr>
          <p:cNvSpPr>
            <a:spLocks noGrp="1"/>
          </p:cNvSpPr>
          <p:nvPr>
            <p:ph type="body" idx="1"/>
          </p:nvPr>
        </p:nvSpPr>
        <p:spPr/>
        <p:txBody>
          <a:bodyPr/>
          <a:lstStyle/>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BECCF0F4-DDA2-0D02-1A23-06D49FDD5536}"/>
              </a:ext>
            </a:extLst>
          </p:cNvPr>
          <p:cNvSpPr>
            <a:spLocks noGrp="1"/>
          </p:cNvSpPr>
          <p:nvPr>
            <p:ph type="sldNum" sz="quarter" idx="5"/>
          </p:nvPr>
        </p:nvSpPr>
        <p:spPr/>
        <p:txBody>
          <a:bodyPr/>
          <a:lstStyle/>
          <a:p>
            <a:fld id="{84CB6C83-B894-2740-9986-97D8BB6F6D98}" type="slidenum">
              <a:rPr lang="en-US" smtClean="0"/>
              <a:t>32</a:t>
            </a:fld>
            <a:endParaRPr lang="en-US"/>
          </a:p>
        </p:txBody>
      </p:sp>
    </p:spTree>
    <p:extLst>
      <p:ext uri="{BB962C8B-B14F-4D97-AF65-F5344CB8AC3E}">
        <p14:creationId xmlns:p14="http://schemas.microsoft.com/office/powerpoint/2010/main" val="323457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A9D6-C7C5-5A47-5B09-C0E01C21B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78A7F-2B6E-21C7-E835-76B330EE8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3E578-86CB-9A3F-CF12-C7E5AABB190B}"/>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1F9EBAC9-31D8-DB51-F249-87416E4BD8D0}"/>
              </a:ext>
            </a:extLst>
          </p:cNvPr>
          <p:cNvSpPr>
            <a:spLocks noGrp="1"/>
          </p:cNvSpPr>
          <p:nvPr>
            <p:ph type="sldNum" sz="quarter" idx="5"/>
          </p:nvPr>
        </p:nvSpPr>
        <p:spPr/>
        <p:txBody>
          <a:bodyPr/>
          <a:lstStyle/>
          <a:p>
            <a:fld id="{84CB6C83-B894-2740-9986-97D8BB6F6D98}" type="slidenum">
              <a:rPr lang="en-US" smtClean="0"/>
              <a:t>33</a:t>
            </a:fld>
            <a:endParaRPr lang="en-US"/>
          </a:p>
        </p:txBody>
      </p:sp>
    </p:spTree>
    <p:extLst>
      <p:ext uri="{BB962C8B-B14F-4D97-AF65-F5344CB8AC3E}">
        <p14:creationId xmlns:p14="http://schemas.microsoft.com/office/powerpoint/2010/main" val="991036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3E0DB-0223-C3C8-A9EE-64C0E1DC6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DCDEF-F76B-22DF-C87C-477F18D45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CA700-CDCC-21BF-F86D-8C870C784043}"/>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EFBB31D6-9093-DFAD-3B13-755449A4FB26}"/>
              </a:ext>
            </a:extLst>
          </p:cNvPr>
          <p:cNvSpPr>
            <a:spLocks noGrp="1"/>
          </p:cNvSpPr>
          <p:nvPr>
            <p:ph type="sldNum" sz="quarter" idx="5"/>
          </p:nvPr>
        </p:nvSpPr>
        <p:spPr/>
        <p:txBody>
          <a:bodyPr/>
          <a:lstStyle/>
          <a:p>
            <a:fld id="{84CB6C83-B894-2740-9986-97D8BB6F6D98}" type="slidenum">
              <a:rPr lang="en-US" smtClean="0"/>
              <a:t>34</a:t>
            </a:fld>
            <a:endParaRPr lang="en-US"/>
          </a:p>
        </p:txBody>
      </p:sp>
    </p:spTree>
    <p:extLst>
      <p:ext uri="{BB962C8B-B14F-4D97-AF65-F5344CB8AC3E}">
        <p14:creationId xmlns:p14="http://schemas.microsoft.com/office/powerpoint/2010/main" val="1007394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2555-CB95-E24F-7CAD-93F0488A2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39C25-05BA-7F8C-3FB2-8341AFED4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C51EA-4B40-9309-11EF-5DC817CA5585}"/>
              </a:ext>
            </a:extLst>
          </p:cNvPr>
          <p:cNvSpPr>
            <a:spLocks noGrp="1"/>
          </p:cNvSpPr>
          <p:nvPr>
            <p:ph type="body" idx="1"/>
          </p:nvPr>
        </p:nvSpPr>
        <p:spPr/>
        <p:txBody>
          <a:bodyPr/>
          <a:lstStyle/>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F54FB63C-60C5-9C30-E8D8-1E5DA453258A}"/>
              </a:ext>
            </a:extLst>
          </p:cNvPr>
          <p:cNvSpPr>
            <a:spLocks noGrp="1"/>
          </p:cNvSpPr>
          <p:nvPr>
            <p:ph type="sldNum" sz="quarter" idx="5"/>
          </p:nvPr>
        </p:nvSpPr>
        <p:spPr/>
        <p:txBody>
          <a:bodyPr/>
          <a:lstStyle/>
          <a:p>
            <a:fld id="{84CB6C83-B894-2740-9986-97D8BB6F6D98}" type="slidenum">
              <a:rPr lang="en-US" smtClean="0"/>
              <a:t>35</a:t>
            </a:fld>
            <a:endParaRPr lang="en-US"/>
          </a:p>
        </p:txBody>
      </p:sp>
    </p:spTree>
    <p:extLst>
      <p:ext uri="{BB962C8B-B14F-4D97-AF65-F5344CB8AC3E}">
        <p14:creationId xmlns:p14="http://schemas.microsoft.com/office/powerpoint/2010/main" val="387858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E696-10F0-9CB7-E059-01CD53AB6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3733D-78FF-D304-F379-140DAD96D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E6297-1314-CAA9-4FED-639EB39E7CDB}"/>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55D8B186-25B3-6793-7AC3-784CC545DA34}"/>
              </a:ext>
            </a:extLst>
          </p:cNvPr>
          <p:cNvSpPr>
            <a:spLocks noGrp="1"/>
          </p:cNvSpPr>
          <p:nvPr>
            <p:ph type="sldNum" sz="quarter" idx="5"/>
          </p:nvPr>
        </p:nvSpPr>
        <p:spPr/>
        <p:txBody>
          <a:bodyPr/>
          <a:lstStyle/>
          <a:p>
            <a:fld id="{84CB6C83-B894-2740-9986-97D8BB6F6D98}" type="slidenum">
              <a:rPr lang="en-US" smtClean="0"/>
              <a:t>36</a:t>
            </a:fld>
            <a:endParaRPr lang="en-US"/>
          </a:p>
        </p:txBody>
      </p:sp>
    </p:spTree>
    <p:extLst>
      <p:ext uri="{BB962C8B-B14F-4D97-AF65-F5344CB8AC3E}">
        <p14:creationId xmlns:p14="http://schemas.microsoft.com/office/powerpoint/2010/main" val="2902424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C356-CAF4-877C-2A9D-480E5C8B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E0C9-5D77-A2A0-BB94-C01D190D5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40605-A37C-1429-509A-1B1E0AA3D605}"/>
              </a:ext>
            </a:extLst>
          </p:cNvPr>
          <p:cNvSpPr>
            <a:spLocks noGrp="1"/>
          </p:cNvSpPr>
          <p:nvPr>
            <p:ph type="body" idx="1"/>
          </p:nvPr>
        </p:nvSpPr>
        <p:spPr/>
        <p:txBody>
          <a:bodyPr/>
          <a:lstStyle/>
          <a:p>
            <a:pPr lvl="1">
              <a:spcBef>
                <a:spcPts val="600"/>
              </a:spcBef>
            </a:pPr>
            <a:endParaRPr lang="en-US">
              <a:ea typeface="Calibri"/>
              <a:cs typeface="Calibri"/>
            </a:endParaRPr>
          </a:p>
          <a:p>
            <a:pPr marL="628650" lvl="1" indent="-171450">
              <a:spcBef>
                <a:spcPts val="600"/>
              </a:spcBef>
              <a:buFont typeface="Courier New,monospace"/>
              <a:buChar char="o"/>
            </a:pPr>
            <a:r>
              <a:rPr lang="en-US"/>
              <a:t>Define why you're evaluating (accountability to funder, program improvements, etc.)</a:t>
            </a:r>
          </a:p>
          <a:p>
            <a:pPr marL="628650" lvl="1" indent="-171450">
              <a:spcBef>
                <a:spcPts val="600"/>
              </a:spcBef>
              <a:buFont typeface="Courier New,monospace"/>
              <a:buChar char="o"/>
            </a:pPr>
            <a:r>
              <a:rPr lang="en-US"/>
              <a:t>Set clear, measurable evaluation questions; be explicit</a:t>
            </a:r>
          </a:p>
          <a:p>
            <a:pPr marL="628650" lvl="1" indent="-171450">
              <a:spcBef>
                <a:spcPts val="600"/>
              </a:spcBef>
              <a:buFont typeface="Courier New,monospace"/>
              <a:buChar char="o"/>
            </a:pPr>
            <a:r>
              <a:rPr lang="en-US"/>
              <a:t>Short grant-cycle deliverables and longer-term impact tracking</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These four points are four sides of the same process. Research questions will form in the space between what stakeholders need, what data is available, and what the overall purpose of the evaluation is. Evaluations don't always get to be planned before program implementation, which can add limits to data management and collection - but that's only one more constraint – and sometimes constraints can help by reducing how many decisions have to be made.</a:t>
            </a:r>
            <a:endParaRPr lang="en-US"/>
          </a:p>
          <a:p>
            <a:r>
              <a:rPr lang="en-US">
                <a:ea typeface="Calibri"/>
                <a:cs typeface="Calibri"/>
              </a:rPr>
              <a:t>Governance helps define how the SBHC feedback loop feeds into system-wide decision-making and how those streams of work relate</a:t>
            </a:r>
          </a:p>
        </p:txBody>
      </p:sp>
      <p:sp>
        <p:nvSpPr>
          <p:cNvPr id="4" name="Slide Number Placeholder 3">
            <a:extLst>
              <a:ext uri="{FF2B5EF4-FFF2-40B4-BE49-F238E27FC236}">
                <a16:creationId xmlns:a16="http://schemas.microsoft.com/office/drawing/2014/main" id="{11B59A89-F50C-7372-53F4-0008F31269CD}"/>
              </a:ext>
            </a:extLst>
          </p:cNvPr>
          <p:cNvSpPr>
            <a:spLocks noGrp="1"/>
          </p:cNvSpPr>
          <p:nvPr>
            <p:ph type="sldNum" sz="quarter" idx="5"/>
          </p:nvPr>
        </p:nvSpPr>
        <p:spPr/>
        <p:txBody>
          <a:bodyPr/>
          <a:lstStyle/>
          <a:p>
            <a:fld id="{84CB6C83-B894-2740-9986-97D8BB6F6D98}" type="slidenum">
              <a:rPr lang="en-US" smtClean="0"/>
              <a:t>37</a:t>
            </a:fld>
            <a:endParaRPr lang="en-US"/>
          </a:p>
        </p:txBody>
      </p:sp>
    </p:spTree>
    <p:extLst>
      <p:ext uri="{BB962C8B-B14F-4D97-AF65-F5344CB8AC3E}">
        <p14:creationId xmlns:p14="http://schemas.microsoft.com/office/powerpoint/2010/main" val="1565775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7D46A-D4E6-E312-C6DD-A7B273F4F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860AB-A869-5E30-40DB-8C6548A7A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ED8E2-D3BD-80A9-65E2-34C525B8452E}"/>
              </a:ext>
            </a:extLst>
          </p:cNvPr>
          <p:cNvSpPr>
            <a:spLocks noGrp="1"/>
          </p:cNvSpPr>
          <p:nvPr>
            <p:ph type="body" idx="1"/>
          </p:nvPr>
        </p:nvSpPr>
        <p:spPr/>
        <p:txBody>
          <a:bodyPr/>
          <a:lstStyle/>
          <a:p>
            <a:r>
              <a:rPr lang="en-US">
                <a:ea typeface="Calibri"/>
                <a:cs typeface="Calibri"/>
              </a:rPr>
              <a:t>There is an ocean of data in student information systems and in health records systems. The task is to determine and triage what questions your stakeholders want answered, how practical it is to answer those questions given existing data, staffing, funding and the on-the-ground logistics it takes to collect data with fidelity and quality. There will always be some overlap but there will also always be some negotiation to create an evaluation plan that can be executed on-time, within-budget, and respectful of the privacy and sensitivity of all those involved. </a:t>
            </a:r>
            <a:r>
              <a:rPr lang="en-US"/>
              <a:t>It's not a level playing field – funders have explicit needs and those are rarely negotiable; so getting other partners to recognize and respect that will go a long way, and also help get other stakeholders coalesced around something firm.</a:t>
            </a:r>
            <a:endParaRPr lang="en-US">
              <a:ea typeface="Calibri"/>
              <a:cs typeface="Calibri"/>
            </a:endParaRPr>
          </a:p>
          <a:p>
            <a:endParaRPr lang="en-US">
              <a:ea typeface="Calibri"/>
              <a:cs typeface="Calibri"/>
            </a:endParaRPr>
          </a:p>
          <a:p>
            <a:pPr marL="628650" lvl="1" indent="-171450">
              <a:spcBef>
                <a:spcPts val="600"/>
              </a:spcBef>
              <a:buFont typeface="Courier New,monospace"/>
              <a:buChar char="o"/>
            </a:pPr>
            <a:r>
              <a:rPr lang="en-US" b="1">
                <a:solidFill>
                  <a:schemeClr val="tx2"/>
                </a:solidFill>
              </a:rPr>
              <a:t>Funders </a:t>
            </a:r>
            <a:r>
              <a:rPr lang="en-US"/>
              <a:t>(federal, state, local) want program outcomes (changes in morbidity, services rendered), physical space/resource usage, demographics served, budget tracking, staffing and qualifications</a:t>
            </a:r>
          </a:p>
          <a:p>
            <a:pPr marL="628650" lvl="1" indent="-171450">
              <a:spcBef>
                <a:spcPts val="600"/>
              </a:spcBef>
              <a:buFont typeface="Courier New,monospace"/>
              <a:buChar char="o"/>
            </a:pPr>
            <a:r>
              <a:rPr lang="en-US" b="1">
                <a:solidFill>
                  <a:schemeClr val="tx2"/>
                </a:solidFill>
              </a:rPr>
              <a:t>School leadership</a:t>
            </a:r>
            <a:r>
              <a:rPr lang="en-US"/>
              <a:t> want service counts (immunizations, screenings, dental exams), absenteeism rates</a:t>
            </a:r>
          </a:p>
          <a:p>
            <a:pPr marL="628650" lvl="1" indent="-171450">
              <a:spcBef>
                <a:spcPts val="600"/>
              </a:spcBef>
              <a:buFont typeface="Courier New,monospace"/>
              <a:buChar char="o"/>
            </a:pPr>
            <a:r>
              <a:rPr lang="en-US" b="1">
                <a:solidFill>
                  <a:schemeClr val="tx2"/>
                </a:solidFill>
              </a:rPr>
              <a:t>Clinicians </a:t>
            </a:r>
            <a:r>
              <a:rPr lang="en-US"/>
              <a:t>want care quality and patient outcomes, workflow and access(average wait time, visit duration and throughput, cancellation rates), and referral and follow-up effectiveness</a:t>
            </a:r>
          </a:p>
          <a:p>
            <a:pPr marL="628650" lvl="1" indent="-171450">
              <a:spcBef>
                <a:spcPts val="600"/>
              </a:spcBef>
              <a:buFont typeface="Courier New,monospace"/>
              <a:buChar char="o"/>
            </a:pPr>
            <a:r>
              <a:rPr lang="en-US" b="1">
                <a:solidFill>
                  <a:schemeClr val="tx2"/>
                </a:solidFill>
              </a:rPr>
              <a:t>Community members</a:t>
            </a:r>
            <a:r>
              <a:rPr lang="en-US" b="1" dirty="0"/>
              <a:t> </a:t>
            </a:r>
            <a:r>
              <a:rPr lang="en-US"/>
              <a:t>can have varied wants, interests, and concerns. From safety to privacy to effectiveness and beyond.</a:t>
            </a:r>
          </a:p>
        </p:txBody>
      </p:sp>
      <p:sp>
        <p:nvSpPr>
          <p:cNvPr id="4" name="Slide Number Placeholder 3">
            <a:extLst>
              <a:ext uri="{FF2B5EF4-FFF2-40B4-BE49-F238E27FC236}">
                <a16:creationId xmlns:a16="http://schemas.microsoft.com/office/drawing/2014/main" id="{FE42BB14-5645-8163-76CF-AF3613A52836}"/>
              </a:ext>
            </a:extLst>
          </p:cNvPr>
          <p:cNvSpPr>
            <a:spLocks noGrp="1"/>
          </p:cNvSpPr>
          <p:nvPr>
            <p:ph type="sldNum" sz="quarter" idx="5"/>
          </p:nvPr>
        </p:nvSpPr>
        <p:spPr/>
        <p:txBody>
          <a:bodyPr/>
          <a:lstStyle/>
          <a:p>
            <a:fld id="{84CB6C83-B894-2740-9986-97D8BB6F6D98}" type="slidenum">
              <a:rPr lang="en-US" smtClean="0"/>
              <a:t>38</a:t>
            </a:fld>
            <a:endParaRPr lang="en-US"/>
          </a:p>
        </p:txBody>
      </p:sp>
    </p:spTree>
    <p:extLst>
      <p:ext uri="{BB962C8B-B14F-4D97-AF65-F5344CB8AC3E}">
        <p14:creationId xmlns:p14="http://schemas.microsoft.com/office/powerpoint/2010/main" val="247383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711C8-3657-8152-9E48-D70840CBB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5DE64-359A-2260-AA97-B6FBFBED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D3FFF-EE37-6511-6FD0-2E70083385AC}"/>
              </a:ext>
            </a:extLst>
          </p:cNvPr>
          <p:cNvSpPr>
            <a:spLocks noGrp="1"/>
          </p:cNvSpPr>
          <p:nvPr>
            <p:ph type="body" idx="1"/>
          </p:nvPr>
        </p:nvSpPr>
        <p:spPr/>
        <p:txBody>
          <a:bodyPr/>
          <a:lstStyle/>
          <a:p>
            <a:r>
              <a:rPr lang="en-US">
                <a:ea typeface="Calibri"/>
                <a:cs typeface="Calibri"/>
              </a:rPr>
              <a:t>The process of coming up with evaluation questions inevitably involves the question "do we already or can we even measure that?" It's good to have people at the table who are familiar with the data and with the daily process so you can ensure that 1) the data really means what you think it does, and 2) if we don't have it, our plan to implement matches reality. Clinicians and school staff have fairly rigid workflows and introducing new work needs to be well planned. Not only well planned but there needs to be buy-in and clear expectations. If you're asking staff to record new information there needs to be thoughtful training to ensure that all parties know what information is being collected and why – especially why, as there will always be more outliers than you expect and staff will need to know how to handle those situations (reporting back, recording differently). If you can't convince a clinician it's important to tick an extra box on a form, or to collect paper attestations, then consider that it likely won't be done consistently and you might need to reframe something in your approach. Every one is juggling a myriad of tasks. If you're bringing a new one it better replace some existing process (hopefully in a more efficient way) or bring enough value to overcome any resistance..</a:t>
            </a:r>
          </a:p>
          <a:p>
            <a:endParaRPr lang="en-US">
              <a:ea typeface="Calibri"/>
              <a:cs typeface="Calibri"/>
            </a:endParaRPr>
          </a:p>
          <a:p>
            <a:endParaRPr lang="en-US">
              <a:ea typeface="Calibri"/>
              <a:cs typeface="Calibri"/>
            </a:endParaRPr>
          </a:p>
          <a:p>
            <a:pPr marL="171450" indent="-171450">
              <a:spcBef>
                <a:spcPts val="600"/>
              </a:spcBef>
              <a:buFont typeface="Arial"/>
              <a:buChar char="•"/>
            </a:pPr>
            <a:r>
              <a:rPr lang="en-US"/>
              <a:t>Early planning and communication are critical to secure </a:t>
            </a:r>
            <a:r>
              <a:rPr lang="en-US" b="1">
                <a:solidFill>
                  <a:schemeClr val="tx2"/>
                </a:solidFill>
              </a:rPr>
              <a:t>data sources</a:t>
            </a:r>
            <a:endParaRPr lang="en-US" err="1"/>
          </a:p>
          <a:p>
            <a:pPr marL="628650" lvl="1" indent="-171450">
              <a:spcBef>
                <a:spcPts val="600"/>
              </a:spcBef>
              <a:buFont typeface="Courier New,monospace"/>
              <a:buChar char="o"/>
            </a:pPr>
            <a:r>
              <a:rPr lang="en-US"/>
              <a:t>Do we already collect this, and where? How do we export it?</a:t>
            </a:r>
          </a:p>
          <a:p>
            <a:pPr marL="628650" lvl="1" indent="-171450">
              <a:spcBef>
                <a:spcPts val="600"/>
              </a:spcBef>
              <a:buFont typeface="Courier New,monospace"/>
              <a:buChar char="o"/>
            </a:pPr>
            <a:r>
              <a:rPr lang="en-US"/>
              <a:t>Do we need to collect this, and how? Can we build this into the necessary system, is it a burden, is it HIPAA/FERPA compliant?</a:t>
            </a:r>
          </a:p>
          <a:p>
            <a:pPr marL="628650" lvl="1" indent="-171450">
              <a:spcBef>
                <a:spcPts val="600"/>
              </a:spcBef>
              <a:buFont typeface="Courier New,monospace"/>
              <a:buChar char="o"/>
            </a:pPr>
            <a:r>
              <a:rPr lang="en-US"/>
              <a:t>Stakeholder mapping – link data outputs, questions, and audiences(clinicians, schools, funders, community)</a:t>
            </a:r>
          </a:p>
          <a:p>
            <a:pPr marL="171450" indent="-171450">
              <a:buFont typeface="Arial"/>
              <a:buChar char="•"/>
            </a:pPr>
            <a:r>
              <a:rPr lang="en-US">
                <a:ea typeface="Calibri"/>
                <a:cs typeface="Calibri"/>
              </a:rPr>
              <a:t>Metadata &amp; data governance</a:t>
            </a:r>
          </a:p>
          <a:p>
            <a:pPr marL="628650" lvl="1" indent="-171450">
              <a:spcBef>
                <a:spcPts val="600"/>
              </a:spcBef>
              <a:buFont typeface="Courier New,monospace"/>
              <a:buChar char="o"/>
            </a:pPr>
            <a:r>
              <a:rPr lang="en-US"/>
              <a:t>Data sources &amp; collection methods: MIS, SIS, surveys, audits, focus-group and interview transcripts, public datasets (CDC, Census, YRBSS)</a:t>
            </a:r>
          </a:p>
          <a:p>
            <a:pPr marL="1085850" lvl="2" indent="-171450">
              <a:spcBef>
                <a:spcPts val="600"/>
              </a:spcBef>
              <a:buFont typeface="Wingdings,Sans-Serif"/>
              <a:buChar char="§"/>
            </a:pPr>
            <a:r>
              <a:rPr lang="en-US"/>
              <a:t>Who is collecting, how is it being collected, can we maintain quality and fidelity?</a:t>
            </a:r>
          </a:p>
          <a:p>
            <a:pPr marL="628650" lvl="1" indent="-171450">
              <a:spcBef>
                <a:spcPts val="600"/>
              </a:spcBef>
              <a:buFont typeface="Courier New,monospace"/>
              <a:buChar char="o"/>
            </a:pPr>
            <a:r>
              <a:rPr lang="en-US"/>
              <a:t>Time to figure out: dates of service, reporting periods</a:t>
            </a:r>
          </a:p>
          <a:p>
            <a:pPr marL="628650" lvl="1" indent="-171450">
              <a:spcBef>
                <a:spcPts val="600"/>
              </a:spcBef>
              <a:buFont typeface="Courier New,monospace"/>
              <a:buChar char="o"/>
            </a:pPr>
            <a:r>
              <a:rPr lang="en-US"/>
              <a:t>Units of analysis: students-level vs. aggregate</a:t>
            </a:r>
          </a:p>
          <a:p>
            <a:pPr marL="628650" lvl="1" indent="-171450">
              <a:spcBef>
                <a:spcPts val="600"/>
              </a:spcBef>
              <a:buFont typeface="Courier New,monospace"/>
              <a:buChar char="o"/>
            </a:pPr>
            <a:r>
              <a:rPr lang="en-US"/>
              <a:t>Privacy &amp; Consent – not just FERPA HIPAA but any additional consent required of your evaluators or evaluation team to conduct their work</a:t>
            </a:r>
            <a:endParaRPr lang="en-US">
              <a:ea typeface="Calibri"/>
              <a:cs typeface="Calibri"/>
            </a:endParaRPr>
          </a:p>
        </p:txBody>
      </p:sp>
      <p:sp>
        <p:nvSpPr>
          <p:cNvPr id="4" name="Slide Number Placeholder 3">
            <a:extLst>
              <a:ext uri="{FF2B5EF4-FFF2-40B4-BE49-F238E27FC236}">
                <a16:creationId xmlns:a16="http://schemas.microsoft.com/office/drawing/2014/main" id="{93390C2B-4E30-5ADC-899E-08724D365E67}"/>
              </a:ext>
            </a:extLst>
          </p:cNvPr>
          <p:cNvSpPr>
            <a:spLocks noGrp="1"/>
          </p:cNvSpPr>
          <p:nvPr>
            <p:ph type="sldNum" sz="quarter" idx="5"/>
          </p:nvPr>
        </p:nvSpPr>
        <p:spPr/>
        <p:txBody>
          <a:bodyPr/>
          <a:lstStyle/>
          <a:p>
            <a:fld id="{84CB6C83-B894-2740-9986-97D8BB6F6D98}" type="slidenum">
              <a:rPr lang="en-US" smtClean="0"/>
              <a:t>39</a:t>
            </a:fld>
            <a:endParaRPr lang="en-US"/>
          </a:p>
        </p:txBody>
      </p:sp>
    </p:spTree>
    <p:extLst>
      <p:ext uri="{BB962C8B-B14F-4D97-AF65-F5344CB8AC3E}">
        <p14:creationId xmlns:p14="http://schemas.microsoft.com/office/powerpoint/2010/main" val="267500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2CBBF-015D-30EB-EEF4-AFB22F363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1B02F-D288-92C5-923B-9F7371D4E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ABBA-CC14-BFE2-3B97-1CA89BAA8FA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FCDFA33-B6B9-B745-5E2D-13BD2CE89B77}"/>
              </a:ext>
            </a:extLst>
          </p:cNvPr>
          <p:cNvSpPr>
            <a:spLocks noGrp="1"/>
          </p:cNvSpPr>
          <p:nvPr>
            <p:ph type="sldNum" sz="quarter" idx="5"/>
          </p:nvPr>
        </p:nvSpPr>
        <p:spPr/>
        <p:txBody>
          <a:bodyPr/>
          <a:lstStyle/>
          <a:p>
            <a:fld id="{84CB6C83-B894-2740-9986-97D8BB6F6D98}" type="slidenum">
              <a:rPr lang="en-US" smtClean="0"/>
              <a:t>4</a:t>
            </a:fld>
            <a:endParaRPr lang="en-US"/>
          </a:p>
        </p:txBody>
      </p:sp>
    </p:spTree>
    <p:extLst>
      <p:ext uri="{BB962C8B-B14F-4D97-AF65-F5344CB8AC3E}">
        <p14:creationId xmlns:p14="http://schemas.microsoft.com/office/powerpoint/2010/main" val="3852393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5481F-5768-E9AF-6680-E14A5E722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6111D-12C9-F83D-E74F-6EEBCA33E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CB90B-11E9-1FB1-2EF2-4359CC1F661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44B3AC6-C0BC-ABEF-DACA-D659BEE80C49}"/>
              </a:ext>
            </a:extLst>
          </p:cNvPr>
          <p:cNvSpPr>
            <a:spLocks noGrp="1"/>
          </p:cNvSpPr>
          <p:nvPr>
            <p:ph type="sldNum" sz="quarter" idx="5"/>
          </p:nvPr>
        </p:nvSpPr>
        <p:spPr/>
        <p:txBody>
          <a:bodyPr/>
          <a:lstStyle/>
          <a:p>
            <a:fld id="{84CB6C83-B894-2740-9986-97D8BB6F6D98}" type="slidenum">
              <a:rPr lang="en-US" smtClean="0"/>
              <a:t>40</a:t>
            </a:fld>
            <a:endParaRPr lang="en-US"/>
          </a:p>
        </p:txBody>
      </p:sp>
    </p:spTree>
    <p:extLst>
      <p:ext uri="{BB962C8B-B14F-4D97-AF65-F5344CB8AC3E}">
        <p14:creationId xmlns:p14="http://schemas.microsoft.com/office/powerpoint/2010/main" val="1098810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F862-5566-AD37-87D3-DBD970BCD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59D536-F466-A4DB-F69E-B661C4119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5C681-2875-C364-D756-A1DEA33A8FA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0F02EA8-90EF-3B9A-87A4-878E7A426A83}"/>
              </a:ext>
            </a:extLst>
          </p:cNvPr>
          <p:cNvSpPr>
            <a:spLocks noGrp="1"/>
          </p:cNvSpPr>
          <p:nvPr>
            <p:ph type="sldNum" sz="quarter" idx="5"/>
          </p:nvPr>
        </p:nvSpPr>
        <p:spPr/>
        <p:txBody>
          <a:bodyPr/>
          <a:lstStyle/>
          <a:p>
            <a:fld id="{84CB6C83-B894-2740-9986-97D8BB6F6D98}" type="slidenum">
              <a:rPr lang="en-US" smtClean="0"/>
              <a:t>41</a:t>
            </a:fld>
            <a:endParaRPr lang="en-US"/>
          </a:p>
        </p:txBody>
      </p:sp>
    </p:spTree>
    <p:extLst>
      <p:ext uri="{BB962C8B-B14F-4D97-AF65-F5344CB8AC3E}">
        <p14:creationId xmlns:p14="http://schemas.microsoft.com/office/powerpoint/2010/main" val="3993624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E279-1872-E405-8C05-995AE85F0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B6D53-7A82-0538-8684-509946A6B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0DFF7-F4FB-8542-C373-F923299B445D}"/>
              </a:ext>
            </a:extLst>
          </p:cNvPr>
          <p:cNvSpPr>
            <a:spLocks noGrp="1"/>
          </p:cNvSpPr>
          <p:nvPr>
            <p:ph type="body" idx="1"/>
          </p:nvPr>
        </p:nvSpPr>
        <p:spPr/>
        <p:txBody>
          <a:bodyPr/>
          <a:lstStyle/>
          <a:p>
            <a:pPr marL="171450" indent="-171450">
              <a:spcBef>
                <a:spcPts val="600"/>
              </a:spcBef>
              <a:buFont typeface="Arial"/>
              <a:buChar char="•"/>
            </a:pPr>
            <a:r>
              <a:rPr lang="en-US"/>
              <a:t>Demographics &amp; socio-economic status</a:t>
            </a:r>
          </a:p>
          <a:p>
            <a:pPr marL="628650" lvl="1" indent="-171450">
              <a:spcBef>
                <a:spcPts val="600"/>
              </a:spcBef>
              <a:buFont typeface="Courier New,monospace"/>
              <a:buChar char="o"/>
            </a:pPr>
            <a:r>
              <a:rPr lang="en-US"/>
              <a:t>Age, grade</a:t>
            </a:r>
            <a:endParaRPr lang="en-US">
              <a:ea typeface="Calibri"/>
              <a:cs typeface="Calibri"/>
            </a:endParaRPr>
          </a:p>
          <a:p>
            <a:pPr marL="171450" indent="-171450">
              <a:spcBef>
                <a:spcPts val="600"/>
              </a:spcBef>
              <a:buFont typeface="Courier New,monospace"/>
              <a:buChar char="o"/>
            </a:pPr>
            <a:r>
              <a:rPr lang="en-US"/>
              <a:t>Health status &amp; academic factors</a:t>
            </a:r>
          </a:p>
          <a:p>
            <a:pPr marL="628650" lvl="1" indent="-171450">
              <a:spcBef>
                <a:spcPts val="600"/>
              </a:spcBef>
              <a:buFont typeface="Courier New,monospace"/>
              <a:buChar char="o"/>
            </a:pPr>
            <a:r>
              <a:rPr lang="en-US"/>
              <a:t>Chronic conditions, (dis)ability status</a:t>
            </a:r>
          </a:p>
          <a:p>
            <a:pPr marL="628650" lvl="1" indent="-171450">
              <a:spcBef>
                <a:spcPts val="600"/>
              </a:spcBef>
              <a:buFont typeface="Courier New,monospace"/>
              <a:buChar char="o"/>
            </a:pPr>
            <a:r>
              <a:rPr lang="en-US"/>
              <a:t>Attendance, GPA, involvement in AP courses or special education</a:t>
            </a:r>
          </a:p>
          <a:p>
            <a:pPr marL="171450" indent="-171450">
              <a:spcBef>
                <a:spcPts val="600"/>
              </a:spcBef>
              <a:buFont typeface="Courier New,monospace"/>
              <a:buChar char="o"/>
            </a:pPr>
            <a:r>
              <a:rPr lang="en-US"/>
              <a:t>Community resources</a:t>
            </a:r>
            <a:endParaRPr lang="en-US">
              <a:ea typeface="Calibri"/>
              <a:cs typeface="Calibri"/>
            </a:endParaRPr>
          </a:p>
          <a:p>
            <a:pPr marL="628650" lvl="1" indent="-171450">
              <a:spcBef>
                <a:spcPts val="600"/>
              </a:spcBef>
              <a:buFont typeface="Courier New,monospace"/>
              <a:buChar char="o"/>
            </a:pPr>
            <a:r>
              <a:rPr lang="en-US"/>
              <a:t>Existing clinics, coverage gaps</a:t>
            </a:r>
          </a:p>
          <a:p>
            <a:pPr marL="171450" indent="-171450">
              <a:spcBef>
                <a:spcPts val="600"/>
              </a:spcBef>
              <a:buFont typeface="Courier New,monospace"/>
              <a:buChar char="o"/>
            </a:pPr>
            <a:r>
              <a:rPr lang="en-US"/>
              <a:t>Stakeholder input</a:t>
            </a:r>
          </a:p>
          <a:p>
            <a:pPr marL="628650" lvl="1" indent="-171450">
              <a:spcBef>
                <a:spcPts val="600"/>
              </a:spcBef>
              <a:buFont typeface="Courier New,monospace"/>
              <a:buChar char="o"/>
            </a:pPr>
            <a:r>
              <a:rPr lang="en-US"/>
              <a:t>Surveys, focus groups, and key-informant interviews</a:t>
            </a:r>
          </a:p>
        </p:txBody>
      </p:sp>
      <p:sp>
        <p:nvSpPr>
          <p:cNvPr id="4" name="Slide Number Placeholder 3">
            <a:extLst>
              <a:ext uri="{FF2B5EF4-FFF2-40B4-BE49-F238E27FC236}">
                <a16:creationId xmlns:a16="http://schemas.microsoft.com/office/drawing/2014/main" id="{C5D8716B-CE55-CB95-E4AA-D2C472AF6631}"/>
              </a:ext>
            </a:extLst>
          </p:cNvPr>
          <p:cNvSpPr>
            <a:spLocks noGrp="1"/>
          </p:cNvSpPr>
          <p:nvPr>
            <p:ph type="sldNum" sz="quarter" idx="5"/>
          </p:nvPr>
        </p:nvSpPr>
        <p:spPr/>
        <p:txBody>
          <a:bodyPr/>
          <a:lstStyle/>
          <a:p>
            <a:fld id="{84CB6C83-B894-2740-9986-97D8BB6F6D98}" type="slidenum">
              <a:rPr lang="en-US" smtClean="0"/>
              <a:t>42</a:t>
            </a:fld>
            <a:endParaRPr lang="en-US"/>
          </a:p>
        </p:txBody>
      </p:sp>
    </p:spTree>
    <p:extLst>
      <p:ext uri="{BB962C8B-B14F-4D97-AF65-F5344CB8AC3E}">
        <p14:creationId xmlns:p14="http://schemas.microsoft.com/office/powerpoint/2010/main" val="3886842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D790-A8F5-8E47-A5AF-F907DD71D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13F61-A322-855F-209F-0B4C4E782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4B283-CB4D-BF8B-F5F8-483AF72B5796}"/>
              </a:ext>
            </a:extLst>
          </p:cNvPr>
          <p:cNvSpPr>
            <a:spLocks noGrp="1"/>
          </p:cNvSpPr>
          <p:nvPr>
            <p:ph type="body" idx="1"/>
          </p:nvPr>
        </p:nvSpPr>
        <p:spPr/>
        <p:txBody>
          <a:bodyPr/>
          <a:lstStyle/>
          <a:p>
            <a:pPr marL="171450" indent="-171450">
              <a:spcBef>
                <a:spcPts val="600"/>
              </a:spcBef>
              <a:buFont typeface="Arial"/>
              <a:buChar char="•"/>
            </a:pPr>
            <a:r>
              <a:rPr lang="en-US"/>
              <a:t>Demographics &amp; socio-economic status</a:t>
            </a:r>
          </a:p>
          <a:p>
            <a:pPr marL="628650" lvl="1" indent="-171450">
              <a:spcBef>
                <a:spcPts val="600"/>
              </a:spcBef>
              <a:buFont typeface="Courier New,monospace"/>
              <a:buChar char="o"/>
            </a:pPr>
            <a:r>
              <a:rPr lang="en-US"/>
              <a:t>Age, grade</a:t>
            </a:r>
            <a:endParaRPr lang="en-US">
              <a:ea typeface="Calibri"/>
              <a:cs typeface="Calibri"/>
            </a:endParaRPr>
          </a:p>
          <a:p>
            <a:pPr marL="171450" indent="-171450">
              <a:spcBef>
                <a:spcPts val="600"/>
              </a:spcBef>
              <a:buFont typeface="Courier New,monospace"/>
              <a:buChar char="o"/>
            </a:pPr>
            <a:r>
              <a:rPr lang="en-US"/>
              <a:t>Health status &amp; academic factors</a:t>
            </a:r>
          </a:p>
          <a:p>
            <a:pPr marL="628650" lvl="1" indent="-171450">
              <a:spcBef>
                <a:spcPts val="600"/>
              </a:spcBef>
              <a:buFont typeface="Courier New,monospace"/>
              <a:buChar char="o"/>
            </a:pPr>
            <a:r>
              <a:rPr lang="en-US"/>
              <a:t>Chronic conditions, (dis)ability status</a:t>
            </a:r>
          </a:p>
          <a:p>
            <a:pPr marL="628650" lvl="1" indent="-171450">
              <a:spcBef>
                <a:spcPts val="600"/>
              </a:spcBef>
              <a:buFont typeface="Courier New,monospace"/>
              <a:buChar char="o"/>
            </a:pPr>
            <a:r>
              <a:rPr lang="en-US"/>
              <a:t>Attendance, GPA, involvement in AP courses or special education</a:t>
            </a:r>
          </a:p>
          <a:p>
            <a:pPr marL="171450" indent="-171450">
              <a:spcBef>
                <a:spcPts val="600"/>
              </a:spcBef>
              <a:buFont typeface="Courier New,monospace"/>
              <a:buChar char="o"/>
            </a:pPr>
            <a:r>
              <a:rPr lang="en-US"/>
              <a:t>Community resources</a:t>
            </a:r>
            <a:endParaRPr lang="en-US">
              <a:ea typeface="Calibri"/>
              <a:cs typeface="Calibri"/>
            </a:endParaRPr>
          </a:p>
          <a:p>
            <a:pPr marL="628650" lvl="1" indent="-171450">
              <a:spcBef>
                <a:spcPts val="600"/>
              </a:spcBef>
              <a:buFont typeface="Courier New,monospace"/>
              <a:buChar char="o"/>
            </a:pPr>
            <a:r>
              <a:rPr lang="en-US"/>
              <a:t>Existing clinics, coverage gaps</a:t>
            </a:r>
          </a:p>
          <a:p>
            <a:pPr marL="171450" indent="-171450">
              <a:spcBef>
                <a:spcPts val="600"/>
              </a:spcBef>
              <a:buFont typeface="Courier New,monospace"/>
              <a:buChar char="o"/>
            </a:pPr>
            <a:r>
              <a:rPr lang="en-US"/>
              <a:t>Stakeholder input</a:t>
            </a:r>
          </a:p>
          <a:p>
            <a:pPr marL="628650" lvl="1" indent="-171450">
              <a:spcBef>
                <a:spcPts val="600"/>
              </a:spcBef>
              <a:buFont typeface="Courier New,monospace"/>
              <a:buChar char="o"/>
            </a:pPr>
            <a:r>
              <a:rPr lang="en-US"/>
              <a:t>Surveys, focus groups, and key-informant interviews</a:t>
            </a:r>
          </a:p>
        </p:txBody>
      </p:sp>
      <p:sp>
        <p:nvSpPr>
          <p:cNvPr id="4" name="Slide Number Placeholder 3">
            <a:extLst>
              <a:ext uri="{FF2B5EF4-FFF2-40B4-BE49-F238E27FC236}">
                <a16:creationId xmlns:a16="http://schemas.microsoft.com/office/drawing/2014/main" id="{6C9E63C3-CABB-2E2E-9FD9-0380ECF9BE58}"/>
              </a:ext>
            </a:extLst>
          </p:cNvPr>
          <p:cNvSpPr>
            <a:spLocks noGrp="1"/>
          </p:cNvSpPr>
          <p:nvPr>
            <p:ph type="sldNum" sz="quarter" idx="5"/>
          </p:nvPr>
        </p:nvSpPr>
        <p:spPr/>
        <p:txBody>
          <a:bodyPr/>
          <a:lstStyle/>
          <a:p>
            <a:fld id="{84CB6C83-B894-2740-9986-97D8BB6F6D98}" type="slidenum">
              <a:rPr lang="en-US" smtClean="0"/>
              <a:t>43</a:t>
            </a:fld>
            <a:endParaRPr lang="en-US"/>
          </a:p>
        </p:txBody>
      </p:sp>
    </p:spTree>
    <p:extLst>
      <p:ext uri="{BB962C8B-B14F-4D97-AF65-F5344CB8AC3E}">
        <p14:creationId xmlns:p14="http://schemas.microsoft.com/office/powerpoint/2010/main" val="512339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B45D-642C-BA49-46AF-1131662F3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0A82B-C6E5-7FBD-206D-0804C000E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DE9CA-26B4-2863-8430-62520BA04E8F}"/>
              </a:ext>
            </a:extLst>
          </p:cNvPr>
          <p:cNvSpPr>
            <a:spLocks noGrp="1"/>
          </p:cNvSpPr>
          <p:nvPr>
            <p:ph type="body" idx="1"/>
          </p:nvPr>
        </p:nvSpPr>
        <p:spPr/>
        <p:txBody>
          <a:bodyPr/>
          <a:lstStyle/>
          <a:p>
            <a:pPr marL="171450" indent="-171450">
              <a:spcBef>
                <a:spcPts val="600"/>
              </a:spcBef>
              <a:buFont typeface="Arial"/>
              <a:buChar char="•"/>
            </a:pPr>
            <a:r>
              <a:rPr lang="en-US"/>
              <a:t>Demographics &amp; socio-economic status</a:t>
            </a:r>
          </a:p>
          <a:p>
            <a:pPr marL="628650" lvl="1" indent="-171450">
              <a:spcBef>
                <a:spcPts val="600"/>
              </a:spcBef>
              <a:buFont typeface="Courier New,monospace"/>
              <a:buChar char="o"/>
            </a:pPr>
            <a:r>
              <a:rPr lang="en-US"/>
              <a:t>Age, grade</a:t>
            </a:r>
            <a:endParaRPr lang="en-US">
              <a:ea typeface="Calibri"/>
              <a:cs typeface="Calibri"/>
            </a:endParaRPr>
          </a:p>
          <a:p>
            <a:pPr marL="171450" indent="-171450">
              <a:spcBef>
                <a:spcPts val="600"/>
              </a:spcBef>
              <a:buFont typeface="Courier New,monospace"/>
              <a:buChar char="o"/>
            </a:pPr>
            <a:r>
              <a:rPr lang="en-US"/>
              <a:t>Health status &amp; academic factors</a:t>
            </a:r>
          </a:p>
          <a:p>
            <a:pPr marL="628650" lvl="1" indent="-171450">
              <a:spcBef>
                <a:spcPts val="600"/>
              </a:spcBef>
              <a:buFont typeface="Courier New,monospace"/>
              <a:buChar char="o"/>
            </a:pPr>
            <a:r>
              <a:rPr lang="en-US"/>
              <a:t>Chronic conditions, (dis)ability status</a:t>
            </a:r>
          </a:p>
          <a:p>
            <a:pPr marL="628650" lvl="1" indent="-171450">
              <a:spcBef>
                <a:spcPts val="600"/>
              </a:spcBef>
              <a:buFont typeface="Courier New,monospace"/>
              <a:buChar char="o"/>
            </a:pPr>
            <a:r>
              <a:rPr lang="en-US"/>
              <a:t>Attendance, GPA, involvement in AP courses or special education</a:t>
            </a:r>
          </a:p>
          <a:p>
            <a:pPr marL="171450" indent="-171450">
              <a:spcBef>
                <a:spcPts val="600"/>
              </a:spcBef>
              <a:buFont typeface="Courier New,monospace"/>
              <a:buChar char="o"/>
            </a:pPr>
            <a:r>
              <a:rPr lang="en-US"/>
              <a:t>Community resources</a:t>
            </a:r>
            <a:endParaRPr lang="en-US">
              <a:ea typeface="Calibri"/>
              <a:cs typeface="Calibri"/>
            </a:endParaRPr>
          </a:p>
          <a:p>
            <a:pPr marL="628650" lvl="1" indent="-171450">
              <a:spcBef>
                <a:spcPts val="600"/>
              </a:spcBef>
              <a:buFont typeface="Courier New,monospace"/>
              <a:buChar char="o"/>
            </a:pPr>
            <a:r>
              <a:rPr lang="en-US"/>
              <a:t>Existing clinics, coverage gaps</a:t>
            </a:r>
          </a:p>
          <a:p>
            <a:pPr marL="171450" indent="-171450">
              <a:spcBef>
                <a:spcPts val="600"/>
              </a:spcBef>
              <a:buFont typeface="Courier New,monospace"/>
              <a:buChar char="o"/>
            </a:pPr>
            <a:r>
              <a:rPr lang="en-US"/>
              <a:t>Stakeholder input</a:t>
            </a:r>
          </a:p>
          <a:p>
            <a:pPr marL="628650" lvl="1" indent="-171450">
              <a:spcBef>
                <a:spcPts val="600"/>
              </a:spcBef>
              <a:buFont typeface="Courier New,monospace"/>
              <a:buChar char="o"/>
            </a:pPr>
            <a:r>
              <a:rPr lang="en-US"/>
              <a:t>Surveys, focus groups, and key-informant interviews</a:t>
            </a:r>
          </a:p>
        </p:txBody>
      </p:sp>
      <p:sp>
        <p:nvSpPr>
          <p:cNvPr id="4" name="Slide Number Placeholder 3">
            <a:extLst>
              <a:ext uri="{FF2B5EF4-FFF2-40B4-BE49-F238E27FC236}">
                <a16:creationId xmlns:a16="http://schemas.microsoft.com/office/drawing/2014/main" id="{AF96B6AB-664C-0754-23BE-F99C940DEB68}"/>
              </a:ext>
            </a:extLst>
          </p:cNvPr>
          <p:cNvSpPr>
            <a:spLocks noGrp="1"/>
          </p:cNvSpPr>
          <p:nvPr>
            <p:ph type="sldNum" sz="quarter" idx="5"/>
          </p:nvPr>
        </p:nvSpPr>
        <p:spPr/>
        <p:txBody>
          <a:bodyPr/>
          <a:lstStyle/>
          <a:p>
            <a:fld id="{84CB6C83-B894-2740-9986-97D8BB6F6D98}" type="slidenum">
              <a:rPr lang="en-US" smtClean="0"/>
              <a:t>44</a:t>
            </a:fld>
            <a:endParaRPr lang="en-US"/>
          </a:p>
        </p:txBody>
      </p:sp>
    </p:spTree>
    <p:extLst>
      <p:ext uri="{BB962C8B-B14F-4D97-AF65-F5344CB8AC3E}">
        <p14:creationId xmlns:p14="http://schemas.microsoft.com/office/powerpoint/2010/main" val="427084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31AC-A51B-1C25-79E7-DDBBC9D2D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AA197-E41B-C85C-EE31-1E1755592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817EF-083C-6DB3-18C5-9E9FA8222CE4}"/>
              </a:ext>
            </a:extLst>
          </p:cNvPr>
          <p:cNvSpPr>
            <a:spLocks noGrp="1"/>
          </p:cNvSpPr>
          <p:nvPr>
            <p:ph type="body" idx="1"/>
          </p:nvPr>
        </p:nvSpPr>
        <p:spPr/>
        <p:txBody>
          <a:bodyPr/>
          <a:lstStyle/>
          <a:p>
            <a:r>
              <a:rPr lang="en-US">
                <a:ea typeface="Calibri"/>
                <a:cs typeface="Calibri"/>
              </a:rPr>
              <a:t>Process evaluations focus much more on the mechanics of how programs are rolled out and how they perform. For SBHC, this means a heavier reliance on clinician and MIS data. Schools data can be included to provide context and to look at issues of equity in service delivery by identifying groups not well reached by the program.</a:t>
            </a:r>
          </a:p>
          <a:p>
            <a:endParaRPr lang="en-US">
              <a:ea typeface="Calibri"/>
              <a:cs typeface="Calibri"/>
            </a:endParaRPr>
          </a:p>
          <a:p>
            <a:pPr marL="171450" indent="-171450">
              <a:spcBef>
                <a:spcPts val="600"/>
              </a:spcBef>
              <a:buFont typeface="Arial"/>
              <a:buChar char="•"/>
            </a:pPr>
            <a:r>
              <a:rPr lang="en-US"/>
              <a:t>Service utilization metrics</a:t>
            </a:r>
            <a:endParaRPr lang="en-US">
              <a:ea typeface="Calibri"/>
              <a:cs typeface="Calibri"/>
            </a:endParaRPr>
          </a:p>
          <a:p>
            <a:pPr marL="628650" lvl="1" indent="-171450">
              <a:spcBef>
                <a:spcPts val="600"/>
              </a:spcBef>
              <a:buFont typeface="Courier New,monospace"/>
              <a:buChar char="o"/>
            </a:pPr>
            <a:r>
              <a:rPr lang="en-US"/>
              <a:t>Visits per service type, follow-up completion rate</a:t>
            </a:r>
            <a:endParaRPr lang="en-US">
              <a:ea typeface="Calibri"/>
              <a:cs typeface="Calibri"/>
            </a:endParaRPr>
          </a:p>
          <a:p>
            <a:pPr marL="171450" indent="-171450">
              <a:spcBef>
                <a:spcPts val="600"/>
              </a:spcBef>
              <a:buFont typeface="Courier New,monospace"/>
              <a:buChar char="o"/>
            </a:pPr>
            <a:r>
              <a:rPr lang="en-US"/>
              <a:t>Operational indicators</a:t>
            </a:r>
            <a:endParaRPr lang="en-US">
              <a:ea typeface="Calibri"/>
              <a:cs typeface="Calibri"/>
            </a:endParaRPr>
          </a:p>
          <a:p>
            <a:pPr marL="628650" lvl="1" indent="-171450">
              <a:spcBef>
                <a:spcPts val="600"/>
              </a:spcBef>
              <a:buFont typeface="Courier New,monospace"/>
              <a:buChar char="o"/>
            </a:pPr>
            <a:r>
              <a:rPr lang="en-US"/>
              <a:t>Wait times, staffing qualifications, length of service</a:t>
            </a:r>
            <a:endParaRPr lang="en-US">
              <a:ea typeface="Calibri"/>
              <a:cs typeface="Calibri"/>
            </a:endParaRPr>
          </a:p>
          <a:p>
            <a:pPr marL="171450" indent="-171450">
              <a:spcBef>
                <a:spcPts val="600"/>
              </a:spcBef>
              <a:buFont typeface="Courier New,monospace"/>
              <a:buChar char="o"/>
            </a:pPr>
            <a:r>
              <a:rPr lang="en-US"/>
              <a:t>Policy &amp; procedure compliance</a:t>
            </a:r>
            <a:endParaRPr lang="en-US">
              <a:ea typeface="Calibri"/>
              <a:cs typeface="Calibri"/>
            </a:endParaRPr>
          </a:p>
          <a:p>
            <a:pPr marL="628650" lvl="1" indent="-171450">
              <a:spcBef>
                <a:spcPts val="600"/>
              </a:spcBef>
              <a:buFont typeface="Courier New,monospace"/>
              <a:buChar char="o"/>
            </a:pPr>
            <a:r>
              <a:rPr lang="en-US"/>
              <a:t>Chart audits, MIS reports, quality assurance checklists</a:t>
            </a:r>
            <a:endParaRPr lang="en-US">
              <a:ea typeface="Calibri"/>
              <a:cs typeface="Calibri"/>
            </a:endParaRPr>
          </a:p>
          <a:p>
            <a:pPr marL="171450" indent="-171450">
              <a:spcBef>
                <a:spcPts val="600"/>
              </a:spcBef>
              <a:buFont typeface="Courier New,monospace"/>
              <a:buChar char="o"/>
            </a:pPr>
            <a:r>
              <a:rPr lang="en-US"/>
              <a:t>Equity measures</a:t>
            </a:r>
            <a:endParaRPr lang="en-US">
              <a:ea typeface="Calibri"/>
              <a:cs typeface="Calibri"/>
            </a:endParaRPr>
          </a:p>
          <a:p>
            <a:pPr marL="628650" lvl="1" indent="-171450">
              <a:spcBef>
                <a:spcPts val="600"/>
              </a:spcBef>
              <a:buFont typeface="Courier New,monospace"/>
              <a:buChar char="o"/>
            </a:pPr>
            <a:r>
              <a:rPr lang="en-US"/>
              <a:t>Subgroups served (age, grade, race/ethnicity, gender, (dis)ability status, etc.)</a:t>
            </a:r>
          </a:p>
        </p:txBody>
      </p:sp>
      <p:sp>
        <p:nvSpPr>
          <p:cNvPr id="4" name="Slide Number Placeholder 3">
            <a:extLst>
              <a:ext uri="{FF2B5EF4-FFF2-40B4-BE49-F238E27FC236}">
                <a16:creationId xmlns:a16="http://schemas.microsoft.com/office/drawing/2014/main" id="{1F28A7E7-D37F-DFDC-FB0A-C680D1494930}"/>
              </a:ext>
            </a:extLst>
          </p:cNvPr>
          <p:cNvSpPr>
            <a:spLocks noGrp="1"/>
          </p:cNvSpPr>
          <p:nvPr>
            <p:ph type="sldNum" sz="quarter" idx="5"/>
          </p:nvPr>
        </p:nvSpPr>
        <p:spPr/>
        <p:txBody>
          <a:bodyPr/>
          <a:lstStyle/>
          <a:p>
            <a:fld id="{84CB6C83-B894-2740-9986-97D8BB6F6D98}" type="slidenum">
              <a:rPr lang="en-US" smtClean="0"/>
              <a:t>45</a:t>
            </a:fld>
            <a:endParaRPr lang="en-US"/>
          </a:p>
        </p:txBody>
      </p:sp>
    </p:spTree>
    <p:extLst>
      <p:ext uri="{BB962C8B-B14F-4D97-AF65-F5344CB8AC3E}">
        <p14:creationId xmlns:p14="http://schemas.microsoft.com/office/powerpoint/2010/main" val="292886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31AEB-3313-12B2-703F-230E734A8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47C02-4114-BEA3-0829-027256D6A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D4293-CE59-2691-95DB-9E5D53772F15}"/>
              </a:ext>
            </a:extLst>
          </p:cNvPr>
          <p:cNvSpPr>
            <a:spLocks noGrp="1"/>
          </p:cNvSpPr>
          <p:nvPr>
            <p:ph type="body" idx="1"/>
          </p:nvPr>
        </p:nvSpPr>
        <p:spPr/>
        <p:txBody>
          <a:bodyPr/>
          <a:lstStyle/>
          <a:p>
            <a:r>
              <a:rPr lang="en-US">
                <a:ea typeface="Calibri"/>
                <a:cs typeface="Calibri"/>
              </a:rPr>
              <a:t>Process evaluations focus much more on the mechanics of how programs are rolled out and how they perform. For SBHC, this means a heavier reliance on clinician and MIS data. Schools data can be included to provide context and to look at issues of equity in service delivery by identifying groups not well reached by the program.</a:t>
            </a:r>
          </a:p>
          <a:p>
            <a:endParaRPr lang="en-US">
              <a:ea typeface="Calibri"/>
              <a:cs typeface="Calibri"/>
            </a:endParaRPr>
          </a:p>
          <a:p>
            <a:pPr marL="171450" indent="-171450">
              <a:spcBef>
                <a:spcPts val="600"/>
              </a:spcBef>
              <a:buFont typeface="Arial"/>
              <a:buChar char="•"/>
            </a:pPr>
            <a:r>
              <a:rPr lang="en-US"/>
              <a:t>Service utilization metrics</a:t>
            </a:r>
            <a:endParaRPr lang="en-US">
              <a:ea typeface="Calibri"/>
              <a:cs typeface="Calibri"/>
            </a:endParaRPr>
          </a:p>
          <a:p>
            <a:pPr marL="628650" lvl="1" indent="-171450">
              <a:spcBef>
                <a:spcPts val="600"/>
              </a:spcBef>
              <a:buFont typeface="Courier New,monospace"/>
              <a:buChar char="o"/>
            </a:pPr>
            <a:r>
              <a:rPr lang="en-US"/>
              <a:t>Visits per service type, follow-up completion rate</a:t>
            </a:r>
            <a:endParaRPr lang="en-US">
              <a:ea typeface="Calibri"/>
              <a:cs typeface="Calibri"/>
            </a:endParaRPr>
          </a:p>
          <a:p>
            <a:pPr marL="171450" indent="-171450">
              <a:spcBef>
                <a:spcPts val="600"/>
              </a:spcBef>
              <a:buFont typeface="Courier New,monospace"/>
              <a:buChar char="o"/>
            </a:pPr>
            <a:r>
              <a:rPr lang="en-US"/>
              <a:t>Operational indicators</a:t>
            </a:r>
            <a:endParaRPr lang="en-US">
              <a:ea typeface="Calibri"/>
              <a:cs typeface="Calibri"/>
            </a:endParaRPr>
          </a:p>
          <a:p>
            <a:pPr marL="628650" lvl="1" indent="-171450">
              <a:spcBef>
                <a:spcPts val="600"/>
              </a:spcBef>
              <a:buFont typeface="Courier New,monospace"/>
              <a:buChar char="o"/>
            </a:pPr>
            <a:r>
              <a:rPr lang="en-US"/>
              <a:t>Wait times, staffing qualifications, length of service</a:t>
            </a:r>
            <a:endParaRPr lang="en-US">
              <a:ea typeface="Calibri"/>
              <a:cs typeface="Calibri"/>
            </a:endParaRPr>
          </a:p>
          <a:p>
            <a:pPr marL="171450" indent="-171450">
              <a:spcBef>
                <a:spcPts val="600"/>
              </a:spcBef>
              <a:buFont typeface="Courier New,monospace"/>
              <a:buChar char="o"/>
            </a:pPr>
            <a:r>
              <a:rPr lang="en-US"/>
              <a:t>Policy &amp; procedure compliance</a:t>
            </a:r>
            <a:endParaRPr lang="en-US">
              <a:ea typeface="Calibri"/>
              <a:cs typeface="Calibri"/>
            </a:endParaRPr>
          </a:p>
          <a:p>
            <a:pPr marL="628650" lvl="1" indent="-171450">
              <a:spcBef>
                <a:spcPts val="600"/>
              </a:spcBef>
              <a:buFont typeface="Courier New,monospace"/>
              <a:buChar char="o"/>
            </a:pPr>
            <a:r>
              <a:rPr lang="en-US"/>
              <a:t>Chart audits, MIS reports, quality assurance checklists</a:t>
            </a:r>
            <a:endParaRPr lang="en-US">
              <a:ea typeface="Calibri"/>
              <a:cs typeface="Calibri"/>
            </a:endParaRPr>
          </a:p>
          <a:p>
            <a:pPr marL="171450" indent="-171450">
              <a:spcBef>
                <a:spcPts val="600"/>
              </a:spcBef>
              <a:buFont typeface="Courier New,monospace"/>
              <a:buChar char="o"/>
            </a:pPr>
            <a:r>
              <a:rPr lang="en-US"/>
              <a:t>Equity measures</a:t>
            </a:r>
            <a:endParaRPr lang="en-US">
              <a:ea typeface="Calibri"/>
              <a:cs typeface="Calibri"/>
            </a:endParaRPr>
          </a:p>
          <a:p>
            <a:pPr marL="628650" lvl="1" indent="-171450">
              <a:spcBef>
                <a:spcPts val="600"/>
              </a:spcBef>
              <a:buFont typeface="Courier New,monospace"/>
              <a:buChar char="o"/>
            </a:pPr>
            <a:r>
              <a:rPr lang="en-US"/>
              <a:t>Subgroups served (age, grade, race/ethnicity, gender, (dis)ability status, etc.)</a:t>
            </a:r>
          </a:p>
        </p:txBody>
      </p:sp>
      <p:sp>
        <p:nvSpPr>
          <p:cNvPr id="4" name="Slide Number Placeholder 3">
            <a:extLst>
              <a:ext uri="{FF2B5EF4-FFF2-40B4-BE49-F238E27FC236}">
                <a16:creationId xmlns:a16="http://schemas.microsoft.com/office/drawing/2014/main" id="{897C47A2-5CE7-0BDD-4B55-8D029C0278AD}"/>
              </a:ext>
            </a:extLst>
          </p:cNvPr>
          <p:cNvSpPr>
            <a:spLocks noGrp="1"/>
          </p:cNvSpPr>
          <p:nvPr>
            <p:ph type="sldNum" sz="quarter" idx="5"/>
          </p:nvPr>
        </p:nvSpPr>
        <p:spPr/>
        <p:txBody>
          <a:bodyPr/>
          <a:lstStyle/>
          <a:p>
            <a:fld id="{84CB6C83-B894-2740-9986-97D8BB6F6D98}" type="slidenum">
              <a:rPr lang="en-US" smtClean="0"/>
              <a:t>46</a:t>
            </a:fld>
            <a:endParaRPr lang="en-US"/>
          </a:p>
        </p:txBody>
      </p:sp>
    </p:spTree>
    <p:extLst>
      <p:ext uri="{BB962C8B-B14F-4D97-AF65-F5344CB8AC3E}">
        <p14:creationId xmlns:p14="http://schemas.microsoft.com/office/powerpoint/2010/main" val="3969052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C60CA-9C45-85C8-1ADD-0BCC0CDDC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9F556-6B0D-5CE0-120D-7F00364A4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35C7A-9B4D-2950-DDE1-151E1B0E0E66}"/>
              </a:ext>
            </a:extLst>
          </p:cNvPr>
          <p:cNvSpPr>
            <a:spLocks noGrp="1"/>
          </p:cNvSpPr>
          <p:nvPr>
            <p:ph type="body" idx="1"/>
          </p:nvPr>
        </p:nvSpPr>
        <p:spPr/>
        <p:txBody>
          <a:bodyPr/>
          <a:lstStyle/>
          <a:p>
            <a:r>
              <a:rPr lang="en-US">
                <a:ea typeface="Calibri"/>
                <a:cs typeface="Calibri"/>
              </a:rPr>
              <a:t>Process evaluations focus much more on the mechanics of how programs are rolled out and how they perform. For SBHC, this means a heavier reliance on clinician and MIS data. Schools data can be included to provide context and to look at issues of equity in service delivery by identifying groups not well reached by the program.</a:t>
            </a:r>
          </a:p>
          <a:p>
            <a:endParaRPr lang="en-US">
              <a:ea typeface="Calibri"/>
              <a:cs typeface="Calibri"/>
            </a:endParaRPr>
          </a:p>
          <a:p>
            <a:pPr marL="171450" indent="-171450">
              <a:spcBef>
                <a:spcPts val="600"/>
              </a:spcBef>
              <a:buFont typeface="Arial"/>
              <a:buChar char="•"/>
            </a:pPr>
            <a:r>
              <a:rPr lang="en-US"/>
              <a:t>Service utilization metrics</a:t>
            </a:r>
            <a:endParaRPr lang="en-US">
              <a:ea typeface="Calibri"/>
              <a:cs typeface="Calibri"/>
            </a:endParaRPr>
          </a:p>
          <a:p>
            <a:pPr marL="628650" lvl="1" indent="-171450">
              <a:spcBef>
                <a:spcPts val="600"/>
              </a:spcBef>
              <a:buFont typeface="Courier New,monospace"/>
              <a:buChar char="o"/>
            </a:pPr>
            <a:r>
              <a:rPr lang="en-US"/>
              <a:t>Visits per service type, follow-up completion rate</a:t>
            </a:r>
            <a:endParaRPr lang="en-US">
              <a:ea typeface="Calibri"/>
              <a:cs typeface="Calibri"/>
            </a:endParaRPr>
          </a:p>
          <a:p>
            <a:pPr marL="171450" indent="-171450">
              <a:spcBef>
                <a:spcPts val="600"/>
              </a:spcBef>
              <a:buFont typeface="Courier New,monospace"/>
              <a:buChar char="o"/>
            </a:pPr>
            <a:r>
              <a:rPr lang="en-US"/>
              <a:t>Operational indicators</a:t>
            </a:r>
            <a:endParaRPr lang="en-US">
              <a:ea typeface="Calibri"/>
              <a:cs typeface="Calibri"/>
            </a:endParaRPr>
          </a:p>
          <a:p>
            <a:pPr marL="628650" lvl="1" indent="-171450">
              <a:spcBef>
                <a:spcPts val="600"/>
              </a:spcBef>
              <a:buFont typeface="Courier New,monospace"/>
              <a:buChar char="o"/>
            </a:pPr>
            <a:r>
              <a:rPr lang="en-US"/>
              <a:t>Wait times, staffing qualifications, length of service</a:t>
            </a:r>
            <a:endParaRPr lang="en-US">
              <a:ea typeface="Calibri"/>
              <a:cs typeface="Calibri"/>
            </a:endParaRPr>
          </a:p>
          <a:p>
            <a:pPr marL="171450" indent="-171450">
              <a:spcBef>
                <a:spcPts val="600"/>
              </a:spcBef>
              <a:buFont typeface="Courier New,monospace"/>
              <a:buChar char="o"/>
            </a:pPr>
            <a:r>
              <a:rPr lang="en-US"/>
              <a:t>Policy &amp; procedure compliance</a:t>
            </a:r>
            <a:endParaRPr lang="en-US">
              <a:ea typeface="Calibri"/>
              <a:cs typeface="Calibri"/>
            </a:endParaRPr>
          </a:p>
          <a:p>
            <a:pPr marL="628650" lvl="1" indent="-171450">
              <a:spcBef>
                <a:spcPts val="600"/>
              </a:spcBef>
              <a:buFont typeface="Courier New,monospace"/>
              <a:buChar char="o"/>
            </a:pPr>
            <a:r>
              <a:rPr lang="en-US"/>
              <a:t>Chart audits, MIS reports, quality assurance checklists</a:t>
            </a:r>
            <a:endParaRPr lang="en-US">
              <a:ea typeface="Calibri"/>
              <a:cs typeface="Calibri"/>
            </a:endParaRPr>
          </a:p>
          <a:p>
            <a:pPr marL="171450" indent="-171450">
              <a:spcBef>
                <a:spcPts val="600"/>
              </a:spcBef>
              <a:buFont typeface="Courier New,monospace"/>
              <a:buChar char="o"/>
            </a:pPr>
            <a:r>
              <a:rPr lang="en-US"/>
              <a:t>Equity measures</a:t>
            </a:r>
            <a:endParaRPr lang="en-US">
              <a:ea typeface="Calibri"/>
              <a:cs typeface="Calibri"/>
            </a:endParaRPr>
          </a:p>
          <a:p>
            <a:pPr marL="628650" lvl="1" indent="-171450">
              <a:spcBef>
                <a:spcPts val="600"/>
              </a:spcBef>
              <a:buFont typeface="Courier New,monospace"/>
              <a:buChar char="o"/>
            </a:pPr>
            <a:r>
              <a:rPr lang="en-US"/>
              <a:t>Subgroups served (age, grade, race/ethnicity, gender, (dis)ability status, etc.)</a:t>
            </a:r>
          </a:p>
        </p:txBody>
      </p:sp>
      <p:sp>
        <p:nvSpPr>
          <p:cNvPr id="4" name="Slide Number Placeholder 3">
            <a:extLst>
              <a:ext uri="{FF2B5EF4-FFF2-40B4-BE49-F238E27FC236}">
                <a16:creationId xmlns:a16="http://schemas.microsoft.com/office/drawing/2014/main" id="{868A4820-732E-C7BB-4358-FC2549D5B89F}"/>
              </a:ext>
            </a:extLst>
          </p:cNvPr>
          <p:cNvSpPr>
            <a:spLocks noGrp="1"/>
          </p:cNvSpPr>
          <p:nvPr>
            <p:ph type="sldNum" sz="quarter" idx="5"/>
          </p:nvPr>
        </p:nvSpPr>
        <p:spPr/>
        <p:txBody>
          <a:bodyPr/>
          <a:lstStyle/>
          <a:p>
            <a:fld id="{84CB6C83-B894-2740-9986-97D8BB6F6D98}" type="slidenum">
              <a:rPr lang="en-US" smtClean="0"/>
              <a:t>47</a:t>
            </a:fld>
            <a:endParaRPr lang="en-US"/>
          </a:p>
        </p:txBody>
      </p:sp>
    </p:spTree>
    <p:extLst>
      <p:ext uri="{BB962C8B-B14F-4D97-AF65-F5344CB8AC3E}">
        <p14:creationId xmlns:p14="http://schemas.microsoft.com/office/powerpoint/2010/main" val="443760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5604-BF6B-9F8B-7F83-8CE3DD3AF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0C72B-8605-AAF3-74C1-10A906927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E2BF3-A1BC-4470-96C6-6C7805ACA370}"/>
              </a:ext>
            </a:extLst>
          </p:cNvPr>
          <p:cNvSpPr>
            <a:spLocks noGrp="1"/>
          </p:cNvSpPr>
          <p:nvPr>
            <p:ph type="body" idx="1"/>
          </p:nvPr>
        </p:nvSpPr>
        <p:spPr/>
        <p:txBody>
          <a:bodyPr/>
          <a:lstStyle/>
          <a:p>
            <a:r>
              <a:rPr lang="en-US" dirty="0">
                <a:ea typeface="Calibri"/>
                <a:cs typeface="Calibri"/>
              </a:rPr>
              <a:t>Short term indicators are best captured directly through surveys, </a:t>
            </a:r>
            <a:r>
              <a:rPr lang="en-US" dirty="0" err="1">
                <a:ea typeface="Calibri"/>
                <a:cs typeface="Calibri"/>
              </a:rPr>
              <a:t>quizes</a:t>
            </a:r>
            <a:r>
              <a:rPr lang="en-US" dirty="0">
                <a:ea typeface="Calibri"/>
                <a:cs typeface="Calibri"/>
              </a:rPr>
              <a:t>, or focus groups compared to passively through data systems. Changes in perception can be measured with pre and post instruments, skill acquisition can be captured with short quizzes or observation from clinicians (proper inhaler usage) or educators (proper hand washing). Measures of intent ("I intend to wear my seat belt" or "I intend to stay away from drugs and alcohol") can be required by a funder, though not of much practical use but can be easily collected with a signed pledge. It comes with the time cost of managing signed pledges or recording the information in some way – a real imbalance of effort expended and outcome achieved - another reason to avoid if not required.</a:t>
            </a:r>
          </a:p>
          <a:p>
            <a:endParaRPr lang="en-US">
              <a:ea typeface="Calibri"/>
              <a:cs typeface="Calibri"/>
            </a:endParaRPr>
          </a:p>
          <a:p>
            <a:pPr marL="171450" indent="-171450">
              <a:spcBef>
                <a:spcPts val="600"/>
              </a:spcBef>
              <a:buFont typeface="Arial"/>
              <a:buChar char="•"/>
            </a:pPr>
            <a:r>
              <a:rPr lang="en-US" dirty="0"/>
              <a:t>Short-term / proximal indicators</a:t>
            </a:r>
            <a:endParaRPr lang="en-US" dirty="0">
              <a:ea typeface="Calibri"/>
              <a:cs typeface="Calibri"/>
            </a:endParaRPr>
          </a:p>
          <a:p>
            <a:pPr marL="628650" lvl="1" indent="-171450">
              <a:spcBef>
                <a:spcPts val="600"/>
              </a:spcBef>
              <a:buFont typeface="Courier New,monospace"/>
              <a:buChar char="o"/>
            </a:pPr>
            <a:r>
              <a:rPr lang="en-US" dirty="0"/>
              <a:t>Changes in health knowledge, attitudes, skills</a:t>
            </a:r>
            <a:endParaRPr lang="en-US" dirty="0">
              <a:ea typeface="Calibri"/>
              <a:cs typeface="Calibri"/>
            </a:endParaRPr>
          </a:p>
          <a:p>
            <a:pPr marL="171450" indent="-171450">
              <a:spcBef>
                <a:spcPts val="600"/>
              </a:spcBef>
              <a:buFont typeface="Courier New,monospace"/>
              <a:buChar char="o"/>
            </a:pPr>
            <a:r>
              <a:rPr lang="en-US" dirty="0"/>
              <a:t>Intermediate outcomes</a:t>
            </a:r>
            <a:endParaRPr lang="en-US" dirty="0">
              <a:ea typeface="Calibri"/>
              <a:cs typeface="Calibri"/>
            </a:endParaRPr>
          </a:p>
          <a:p>
            <a:pPr marL="628650" lvl="1" indent="-171450">
              <a:spcBef>
                <a:spcPts val="600"/>
              </a:spcBef>
              <a:buFont typeface="Courier New,monospace"/>
              <a:buChar char="o"/>
            </a:pPr>
            <a:r>
              <a:rPr lang="en-US" dirty="0"/>
              <a:t>Self-report behavior change, treatment adherence</a:t>
            </a:r>
            <a:endParaRPr lang="en-US" dirty="0">
              <a:ea typeface="Calibri"/>
              <a:cs typeface="Calibri"/>
            </a:endParaRPr>
          </a:p>
          <a:p>
            <a:pPr marL="171450" indent="-171450">
              <a:spcBef>
                <a:spcPts val="600"/>
              </a:spcBef>
              <a:buFont typeface="Courier New,monospace"/>
              <a:buChar char="o"/>
            </a:pPr>
            <a:r>
              <a:rPr lang="en-US" dirty="0"/>
              <a:t>Long-term / distal impacts</a:t>
            </a:r>
            <a:endParaRPr lang="en-US" dirty="0">
              <a:ea typeface="Calibri"/>
              <a:cs typeface="Calibri"/>
            </a:endParaRPr>
          </a:p>
          <a:p>
            <a:pPr marL="628650" lvl="1" indent="-171450">
              <a:spcBef>
                <a:spcPts val="600"/>
              </a:spcBef>
              <a:buFont typeface="Courier New,monospace"/>
              <a:buChar char="o"/>
            </a:pPr>
            <a:r>
              <a:rPr lang="en-US" dirty="0"/>
              <a:t>Morbidity rates, emergency service utilization, resource utilization rates</a:t>
            </a:r>
            <a:endParaRPr lang="en-US" dirty="0">
              <a:ea typeface="Calibri"/>
              <a:cs typeface="Calibri"/>
            </a:endParaRPr>
          </a:p>
          <a:p>
            <a:pPr marL="171450" indent="-171450">
              <a:spcBef>
                <a:spcPts val="600"/>
              </a:spcBef>
              <a:buFont typeface="Courier New,monospace"/>
              <a:buChar char="o"/>
            </a:pPr>
            <a:r>
              <a:rPr lang="en-US" dirty="0"/>
              <a:t>Unintended effects</a:t>
            </a:r>
            <a:endParaRPr lang="en-US" dirty="0">
              <a:ea typeface="Calibri"/>
              <a:cs typeface="Calibri"/>
            </a:endParaRPr>
          </a:p>
          <a:p>
            <a:pPr marL="628650" lvl="1" indent="-171450">
              <a:spcBef>
                <a:spcPts val="600"/>
              </a:spcBef>
              <a:buFont typeface="Courier New,monospace"/>
              <a:buChar char="o"/>
            </a:pPr>
            <a:r>
              <a:rPr lang="en-US" dirty="0"/>
              <a:t>Patterns of overuse and class-time lost</a:t>
            </a:r>
            <a:endParaRPr lang="en-US" dirty="0">
              <a:ea typeface="Calibri"/>
              <a:cs typeface="Calibri"/>
            </a:endParaRPr>
          </a:p>
          <a:p>
            <a:pPr marL="628650" lvl="1" indent="-171450">
              <a:spcBef>
                <a:spcPts val="600"/>
              </a:spcBef>
              <a:buFont typeface="Courier New,monospace"/>
              <a:buChar char="o"/>
            </a:pPr>
            <a:r>
              <a:rPr lang="en-US" dirty="0"/>
              <a:t>Potential premature exposure</a:t>
            </a:r>
            <a:endParaRPr lang="en-US" dirty="0">
              <a:ea typeface="Calibri"/>
              <a:cs typeface="Calibri"/>
            </a:endParaRPr>
          </a:p>
        </p:txBody>
      </p:sp>
      <p:sp>
        <p:nvSpPr>
          <p:cNvPr id="4" name="Slide Number Placeholder 3">
            <a:extLst>
              <a:ext uri="{FF2B5EF4-FFF2-40B4-BE49-F238E27FC236}">
                <a16:creationId xmlns:a16="http://schemas.microsoft.com/office/drawing/2014/main" id="{78E9E634-D9E3-E71E-1CA4-8B1C649DA5B2}"/>
              </a:ext>
            </a:extLst>
          </p:cNvPr>
          <p:cNvSpPr>
            <a:spLocks noGrp="1"/>
          </p:cNvSpPr>
          <p:nvPr>
            <p:ph type="sldNum" sz="quarter" idx="5"/>
          </p:nvPr>
        </p:nvSpPr>
        <p:spPr/>
        <p:txBody>
          <a:bodyPr/>
          <a:lstStyle/>
          <a:p>
            <a:fld id="{84CB6C83-B894-2740-9986-97D8BB6F6D98}" type="slidenum">
              <a:rPr lang="en-US" smtClean="0"/>
              <a:t>48</a:t>
            </a:fld>
            <a:endParaRPr lang="en-US"/>
          </a:p>
        </p:txBody>
      </p:sp>
    </p:spTree>
    <p:extLst>
      <p:ext uri="{BB962C8B-B14F-4D97-AF65-F5344CB8AC3E}">
        <p14:creationId xmlns:p14="http://schemas.microsoft.com/office/powerpoint/2010/main" val="2901303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F444B-032F-339E-FA87-5F6982521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F97BA-5BA6-6A8C-8F5F-C353AB287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5E561-0714-5339-FAE0-72B439ADCB27}"/>
              </a:ext>
            </a:extLst>
          </p:cNvPr>
          <p:cNvSpPr>
            <a:spLocks noGrp="1"/>
          </p:cNvSpPr>
          <p:nvPr>
            <p:ph type="body" idx="1"/>
          </p:nvPr>
        </p:nvSpPr>
        <p:spPr/>
        <p:txBody>
          <a:bodyPr/>
          <a:lstStyle/>
          <a:p>
            <a:r>
              <a:rPr lang="en-US" dirty="0">
                <a:ea typeface="Calibri"/>
                <a:cs typeface="Calibri"/>
              </a:rPr>
              <a:t>Short term indicators are best captured directly through surveys, quizzes, or focus groups compared to passively through data systems. Changes in perception can be measured with pre and post instruments, skill acquisition can be captured with short quizzes or observation from clinicians (proper inhaler usage) or educators (proper hand washing). Measures of intent ("I intend to wear my seat belt" or "I intend to stay away from drugs and alcohol") can be required by a funder, though not of much practical use but can be easily collected with a signed pledge. It comes with the time cost of managing signed pledges or recording the information in some way – a real imbalance of effort expended and outcome achieved - another reason to avoid if not required.</a:t>
            </a:r>
          </a:p>
          <a:p>
            <a:endParaRPr lang="en-US">
              <a:ea typeface="Calibri"/>
              <a:cs typeface="Calibri"/>
            </a:endParaRPr>
          </a:p>
          <a:p>
            <a:pPr marL="171450" indent="-171450">
              <a:spcBef>
                <a:spcPts val="600"/>
              </a:spcBef>
              <a:buFont typeface="Arial"/>
              <a:buChar char="•"/>
            </a:pPr>
            <a:r>
              <a:rPr lang="en-US" dirty="0"/>
              <a:t>Short-term / proximal indicators</a:t>
            </a:r>
            <a:endParaRPr lang="en-US" dirty="0">
              <a:ea typeface="Calibri"/>
              <a:cs typeface="Calibri"/>
            </a:endParaRPr>
          </a:p>
          <a:p>
            <a:pPr marL="628650" lvl="1" indent="-171450">
              <a:spcBef>
                <a:spcPts val="600"/>
              </a:spcBef>
              <a:buFont typeface="Courier New,monospace"/>
              <a:buChar char="o"/>
            </a:pPr>
            <a:r>
              <a:rPr lang="en-US" dirty="0"/>
              <a:t>Changes in health knowledge, attitudes, skills</a:t>
            </a:r>
            <a:endParaRPr lang="en-US" dirty="0">
              <a:ea typeface="Calibri"/>
              <a:cs typeface="Calibri"/>
            </a:endParaRPr>
          </a:p>
          <a:p>
            <a:pPr marL="171450" indent="-171450">
              <a:spcBef>
                <a:spcPts val="600"/>
              </a:spcBef>
              <a:buFont typeface="Courier New,monospace"/>
              <a:buChar char="o"/>
            </a:pPr>
            <a:r>
              <a:rPr lang="en-US" dirty="0"/>
              <a:t>Intermediate outcomes</a:t>
            </a:r>
            <a:endParaRPr lang="en-US" dirty="0">
              <a:ea typeface="Calibri"/>
              <a:cs typeface="Calibri"/>
            </a:endParaRPr>
          </a:p>
          <a:p>
            <a:pPr marL="628650" lvl="1" indent="-171450">
              <a:spcBef>
                <a:spcPts val="600"/>
              </a:spcBef>
              <a:buFont typeface="Courier New,monospace"/>
              <a:buChar char="o"/>
            </a:pPr>
            <a:r>
              <a:rPr lang="en-US" dirty="0"/>
              <a:t>Self-report behavior change, treatment adherence</a:t>
            </a:r>
            <a:endParaRPr lang="en-US" dirty="0">
              <a:ea typeface="Calibri"/>
              <a:cs typeface="Calibri"/>
            </a:endParaRPr>
          </a:p>
          <a:p>
            <a:pPr marL="171450" indent="-171450">
              <a:spcBef>
                <a:spcPts val="600"/>
              </a:spcBef>
              <a:buFont typeface="Courier New,monospace"/>
              <a:buChar char="o"/>
            </a:pPr>
            <a:r>
              <a:rPr lang="en-US" dirty="0"/>
              <a:t>Long-term / distal impacts</a:t>
            </a:r>
            <a:endParaRPr lang="en-US" dirty="0">
              <a:ea typeface="Calibri"/>
              <a:cs typeface="Calibri"/>
            </a:endParaRPr>
          </a:p>
          <a:p>
            <a:pPr marL="628650" lvl="1" indent="-171450">
              <a:spcBef>
                <a:spcPts val="600"/>
              </a:spcBef>
              <a:buFont typeface="Courier New,monospace"/>
              <a:buChar char="o"/>
            </a:pPr>
            <a:r>
              <a:rPr lang="en-US" dirty="0"/>
              <a:t>Morbidity rates, emergency service utilization, resource utilization rates</a:t>
            </a:r>
            <a:endParaRPr lang="en-US" dirty="0">
              <a:ea typeface="Calibri"/>
              <a:cs typeface="Calibri"/>
            </a:endParaRPr>
          </a:p>
          <a:p>
            <a:pPr marL="171450" indent="-171450">
              <a:spcBef>
                <a:spcPts val="600"/>
              </a:spcBef>
              <a:buFont typeface="Courier New,monospace"/>
              <a:buChar char="o"/>
            </a:pPr>
            <a:r>
              <a:rPr lang="en-US" dirty="0"/>
              <a:t>Unintended effects</a:t>
            </a:r>
            <a:endParaRPr lang="en-US" dirty="0">
              <a:ea typeface="Calibri"/>
              <a:cs typeface="Calibri"/>
            </a:endParaRPr>
          </a:p>
          <a:p>
            <a:pPr marL="628650" lvl="1" indent="-171450">
              <a:spcBef>
                <a:spcPts val="600"/>
              </a:spcBef>
              <a:buFont typeface="Courier New,monospace"/>
              <a:buChar char="o"/>
            </a:pPr>
            <a:r>
              <a:rPr lang="en-US" dirty="0"/>
              <a:t>Patterns of overuse and class-time lost</a:t>
            </a:r>
            <a:endParaRPr lang="en-US" dirty="0">
              <a:ea typeface="Calibri"/>
              <a:cs typeface="Calibri"/>
            </a:endParaRPr>
          </a:p>
          <a:p>
            <a:pPr marL="628650" lvl="1" indent="-171450">
              <a:spcBef>
                <a:spcPts val="600"/>
              </a:spcBef>
              <a:buFont typeface="Courier New,monospace"/>
              <a:buChar char="o"/>
            </a:pPr>
            <a:r>
              <a:rPr lang="en-US" dirty="0"/>
              <a:t>Potential premature exposure</a:t>
            </a:r>
            <a:endParaRPr lang="en-US" dirty="0">
              <a:ea typeface="Calibri"/>
              <a:cs typeface="Calibri"/>
            </a:endParaRPr>
          </a:p>
        </p:txBody>
      </p:sp>
      <p:sp>
        <p:nvSpPr>
          <p:cNvPr id="4" name="Slide Number Placeholder 3">
            <a:extLst>
              <a:ext uri="{FF2B5EF4-FFF2-40B4-BE49-F238E27FC236}">
                <a16:creationId xmlns:a16="http://schemas.microsoft.com/office/drawing/2014/main" id="{7F73E3BB-B86D-0F9C-015D-118332F01E32}"/>
              </a:ext>
            </a:extLst>
          </p:cNvPr>
          <p:cNvSpPr>
            <a:spLocks noGrp="1"/>
          </p:cNvSpPr>
          <p:nvPr>
            <p:ph type="sldNum" sz="quarter" idx="5"/>
          </p:nvPr>
        </p:nvSpPr>
        <p:spPr/>
        <p:txBody>
          <a:bodyPr/>
          <a:lstStyle/>
          <a:p>
            <a:fld id="{84CB6C83-B894-2740-9986-97D8BB6F6D98}" type="slidenum">
              <a:rPr lang="en-US" smtClean="0"/>
              <a:t>49</a:t>
            </a:fld>
            <a:endParaRPr lang="en-US"/>
          </a:p>
        </p:txBody>
      </p:sp>
    </p:spTree>
    <p:extLst>
      <p:ext uri="{BB962C8B-B14F-4D97-AF65-F5344CB8AC3E}">
        <p14:creationId xmlns:p14="http://schemas.microsoft.com/office/powerpoint/2010/main" val="185402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CA92-E877-C28F-4254-F341A2265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77239-2FD3-9A5C-110F-4C5C605FF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F67E3-4626-408F-BC1E-36A7D742E03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C53D2EA-510B-7780-64F9-334D70E9A981}"/>
              </a:ext>
            </a:extLst>
          </p:cNvPr>
          <p:cNvSpPr>
            <a:spLocks noGrp="1"/>
          </p:cNvSpPr>
          <p:nvPr>
            <p:ph type="sldNum" sz="quarter" idx="5"/>
          </p:nvPr>
        </p:nvSpPr>
        <p:spPr/>
        <p:txBody>
          <a:bodyPr/>
          <a:lstStyle/>
          <a:p>
            <a:fld id="{84CB6C83-B894-2740-9986-97D8BB6F6D98}" type="slidenum">
              <a:rPr lang="en-US" smtClean="0"/>
              <a:t>5</a:t>
            </a:fld>
            <a:endParaRPr lang="en-US"/>
          </a:p>
        </p:txBody>
      </p:sp>
    </p:spTree>
    <p:extLst>
      <p:ext uri="{BB962C8B-B14F-4D97-AF65-F5344CB8AC3E}">
        <p14:creationId xmlns:p14="http://schemas.microsoft.com/office/powerpoint/2010/main" val="1222862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EC236-0335-304C-F63A-ADDB4247C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F3345-4520-B836-4B06-A4C58E8B9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13D51-5C5C-256E-845C-F5C21636D6CA}"/>
              </a:ext>
            </a:extLst>
          </p:cNvPr>
          <p:cNvSpPr>
            <a:spLocks noGrp="1"/>
          </p:cNvSpPr>
          <p:nvPr>
            <p:ph type="body" idx="1"/>
          </p:nvPr>
        </p:nvSpPr>
        <p:spPr/>
        <p:txBody>
          <a:bodyPr/>
          <a:lstStyle/>
          <a:p>
            <a:r>
              <a:rPr lang="en-US" dirty="0">
                <a:ea typeface="Calibri"/>
                <a:cs typeface="Calibri"/>
              </a:rPr>
              <a:t>Short term indicators are best captured directly through surveys, quizzes, or focus groups compared to passively through data systems. Changes in perception can be measured with pre and post instruments, skill acquisition can be captured with short quizzes or observation from clinicians (proper inhaler usage) or educators (proper hand washing). Measures of intent ("I intend to wear my seat belt" or "I intend to stay away from drugs and alcohol") can be required by a funder, though not of much practical use but can be easily collected with a signed pledge. It comes with the time cost of managing signed pledges or recording the information in some way – a real imbalance of effort expended and outcome achieved - another reason to avoid if not required.</a:t>
            </a:r>
          </a:p>
          <a:p>
            <a:endParaRPr lang="en-US">
              <a:ea typeface="Calibri"/>
              <a:cs typeface="Calibri"/>
            </a:endParaRPr>
          </a:p>
          <a:p>
            <a:pPr marL="171450" indent="-171450">
              <a:spcBef>
                <a:spcPts val="600"/>
              </a:spcBef>
              <a:buFont typeface="Arial"/>
              <a:buChar char="•"/>
            </a:pPr>
            <a:r>
              <a:rPr lang="en-US" dirty="0"/>
              <a:t>Short-term / proximal indicators</a:t>
            </a:r>
            <a:endParaRPr lang="en-US" dirty="0">
              <a:ea typeface="Calibri"/>
              <a:cs typeface="Calibri"/>
            </a:endParaRPr>
          </a:p>
          <a:p>
            <a:pPr marL="628650" lvl="1" indent="-171450">
              <a:spcBef>
                <a:spcPts val="600"/>
              </a:spcBef>
              <a:buFont typeface="Courier New,monospace"/>
              <a:buChar char="o"/>
            </a:pPr>
            <a:r>
              <a:rPr lang="en-US" dirty="0"/>
              <a:t>Changes in health knowledge, attitudes, skills</a:t>
            </a:r>
            <a:endParaRPr lang="en-US" dirty="0">
              <a:ea typeface="Calibri"/>
              <a:cs typeface="Calibri"/>
            </a:endParaRPr>
          </a:p>
          <a:p>
            <a:pPr marL="171450" indent="-171450">
              <a:spcBef>
                <a:spcPts val="600"/>
              </a:spcBef>
              <a:buFont typeface="Courier New,monospace"/>
              <a:buChar char="o"/>
            </a:pPr>
            <a:r>
              <a:rPr lang="en-US" dirty="0"/>
              <a:t>Intermediate outcomes</a:t>
            </a:r>
            <a:endParaRPr lang="en-US">
              <a:ea typeface="Calibri"/>
              <a:cs typeface="Calibri"/>
            </a:endParaRPr>
          </a:p>
          <a:p>
            <a:pPr marL="628650" lvl="1" indent="-171450">
              <a:spcBef>
                <a:spcPts val="600"/>
              </a:spcBef>
              <a:buFont typeface="Courier New,monospace"/>
              <a:buChar char="o"/>
            </a:pPr>
            <a:r>
              <a:rPr lang="en-US" dirty="0"/>
              <a:t>Self-report behavior change, treatment adherence</a:t>
            </a:r>
            <a:endParaRPr lang="en-US" dirty="0">
              <a:ea typeface="Calibri"/>
              <a:cs typeface="Calibri"/>
            </a:endParaRPr>
          </a:p>
          <a:p>
            <a:pPr marL="171450" indent="-171450">
              <a:spcBef>
                <a:spcPts val="600"/>
              </a:spcBef>
              <a:buFont typeface="Courier New,monospace"/>
              <a:buChar char="o"/>
            </a:pPr>
            <a:r>
              <a:rPr lang="en-US" dirty="0"/>
              <a:t>Long-term / distal impacts</a:t>
            </a:r>
            <a:endParaRPr lang="en-US" dirty="0">
              <a:ea typeface="Calibri"/>
              <a:cs typeface="Calibri"/>
            </a:endParaRPr>
          </a:p>
          <a:p>
            <a:pPr marL="628650" lvl="1" indent="-171450">
              <a:spcBef>
                <a:spcPts val="600"/>
              </a:spcBef>
              <a:buFont typeface="Courier New,monospace"/>
              <a:buChar char="o"/>
            </a:pPr>
            <a:r>
              <a:rPr lang="en-US" dirty="0"/>
              <a:t>Morbidity rates, emergency service utilization, resource utilization rates</a:t>
            </a:r>
            <a:endParaRPr lang="en-US" dirty="0">
              <a:ea typeface="Calibri"/>
              <a:cs typeface="Calibri"/>
            </a:endParaRPr>
          </a:p>
          <a:p>
            <a:pPr marL="171450" indent="-171450">
              <a:spcBef>
                <a:spcPts val="600"/>
              </a:spcBef>
              <a:buFont typeface="Courier New,monospace"/>
              <a:buChar char="o"/>
            </a:pPr>
            <a:r>
              <a:rPr lang="en-US" dirty="0"/>
              <a:t>Unintended effects</a:t>
            </a:r>
            <a:endParaRPr lang="en-US">
              <a:ea typeface="Calibri"/>
              <a:cs typeface="Calibri"/>
            </a:endParaRPr>
          </a:p>
          <a:p>
            <a:pPr marL="628650" lvl="1" indent="-171450">
              <a:spcBef>
                <a:spcPts val="600"/>
              </a:spcBef>
              <a:buFont typeface="Courier New,monospace"/>
              <a:buChar char="o"/>
            </a:pPr>
            <a:r>
              <a:rPr lang="en-US" dirty="0"/>
              <a:t>Patterns of overuse and class-time lost</a:t>
            </a:r>
            <a:endParaRPr lang="en-US" dirty="0">
              <a:ea typeface="Calibri"/>
              <a:cs typeface="Calibri"/>
            </a:endParaRPr>
          </a:p>
          <a:p>
            <a:pPr marL="628650" lvl="1" indent="-171450">
              <a:spcBef>
                <a:spcPts val="600"/>
              </a:spcBef>
              <a:buFont typeface="Courier New,monospace"/>
              <a:buChar char="o"/>
            </a:pPr>
            <a:r>
              <a:rPr lang="en-US" dirty="0"/>
              <a:t>Potential premature exposure</a:t>
            </a:r>
            <a:endParaRPr lang="en-US" dirty="0">
              <a:ea typeface="Calibri"/>
              <a:cs typeface="Calibri"/>
            </a:endParaRPr>
          </a:p>
        </p:txBody>
      </p:sp>
      <p:sp>
        <p:nvSpPr>
          <p:cNvPr id="4" name="Slide Number Placeholder 3">
            <a:extLst>
              <a:ext uri="{FF2B5EF4-FFF2-40B4-BE49-F238E27FC236}">
                <a16:creationId xmlns:a16="http://schemas.microsoft.com/office/drawing/2014/main" id="{7816B3E6-8F9D-2BBA-26ED-9F1F0E8AA3AD}"/>
              </a:ext>
            </a:extLst>
          </p:cNvPr>
          <p:cNvSpPr>
            <a:spLocks noGrp="1"/>
          </p:cNvSpPr>
          <p:nvPr>
            <p:ph type="sldNum" sz="quarter" idx="5"/>
          </p:nvPr>
        </p:nvSpPr>
        <p:spPr/>
        <p:txBody>
          <a:bodyPr/>
          <a:lstStyle/>
          <a:p>
            <a:fld id="{84CB6C83-B894-2740-9986-97D8BB6F6D98}" type="slidenum">
              <a:rPr lang="en-US" smtClean="0"/>
              <a:t>50</a:t>
            </a:fld>
            <a:endParaRPr lang="en-US"/>
          </a:p>
        </p:txBody>
      </p:sp>
    </p:spTree>
    <p:extLst>
      <p:ext uri="{BB962C8B-B14F-4D97-AF65-F5344CB8AC3E}">
        <p14:creationId xmlns:p14="http://schemas.microsoft.com/office/powerpoint/2010/main" val="2906560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32E96-F3FC-1389-E52C-C4F0B9482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C93EF-3EF6-1B59-D0F8-78607B2AA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05168-A738-8EBA-6115-1B0C67C1BE5D}"/>
              </a:ext>
            </a:extLst>
          </p:cNvPr>
          <p:cNvSpPr>
            <a:spLocks noGrp="1"/>
          </p:cNvSpPr>
          <p:nvPr>
            <p:ph type="body" idx="1"/>
          </p:nvPr>
        </p:nvSpPr>
        <p:spPr/>
        <p:txBody>
          <a:bodyPr/>
          <a:lstStyle/>
          <a:p>
            <a:r>
              <a:rPr lang="en-US" dirty="0">
                <a:ea typeface="Calibri"/>
                <a:cs typeface="Calibri"/>
              </a:rPr>
              <a:t>Types of services received and how you categorize will depend on service offerings and patterns that arise after implementation. If students only seek out one or two of your intended categories you might need to investigate if it's possible to break those into sub categories.</a:t>
            </a:r>
          </a:p>
          <a:p>
            <a:r>
              <a:rPr lang="en-US" dirty="0">
                <a:ea typeface="Calibri"/>
                <a:cs typeface="Calibri"/>
              </a:rPr>
              <a:t>The comparison data is critical for evaluation. Not being able to isolate students who did not engage in services, and especially students who were not able as those services weren't available will prevent you from any evaluation – in those instances you'll be reporting outcomes but not impacts.</a:t>
            </a:r>
          </a:p>
          <a:p>
            <a:r>
              <a:rPr lang="en-US" dirty="0"/>
              <a:t>Socio-economic status, pre-existing conditions, academic performance or attendance, home and community factors – accounting for factors outside of service that could influence outcomes adds strength to your evaluation</a:t>
            </a:r>
          </a:p>
          <a:p>
            <a:endParaRPr lang="en-US" dirty="0">
              <a:ea typeface="Calibri"/>
              <a:cs typeface="Calibri"/>
            </a:endParaRPr>
          </a:p>
          <a:p>
            <a:pPr marL="171450" indent="-171450">
              <a:spcBef>
                <a:spcPts val="600"/>
              </a:spcBef>
              <a:buFont typeface="Arial"/>
              <a:buChar char="•"/>
            </a:pPr>
            <a:r>
              <a:rPr lang="en-US" dirty="0"/>
              <a:t>Program exposure</a:t>
            </a:r>
            <a:endParaRPr lang="en-US" dirty="0">
              <a:ea typeface="Calibri"/>
              <a:cs typeface="Calibri"/>
            </a:endParaRPr>
          </a:p>
          <a:p>
            <a:pPr marL="628650" lvl="1" indent="-171450">
              <a:spcBef>
                <a:spcPts val="600"/>
              </a:spcBef>
              <a:buFont typeface="Courier New,monospace"/>
              <a:buChar char="o"/>
            </a:pPr>
            <a:r>
              <a:rPr lang="en-US" dirty="0"/>
              <a:t>Types of services received, frequency, duration</a:t>
            </a:r>
          </a:p>
          <a:p>
            <a:pPr marL="171450" indent="-171450">
              <a:spcBef>
                <a:spcPts val="600"/>
              </a:spcBef>
              <a:buFont typeface="Courier New,monospace"/>
              <a:buChar char="o"/>
            </a:pPr>
            <a:r>
              <a:rPr lang="en-US" dirty="0"/>
              <a:t>Comparison data</a:t>
            </a:r>
            <a:endParaRPr lang="en-US" dirty="0">
              <a:ea typeface="Calibri"/>
              <a:cs typeface="Calibri"/>
            </a:endParaRPr>
          </a:p>
          <a:p>
            <a:pPr marL="628650" lvl="1" indent="-171450">
              <a:spcBef>
                <a:spcPts val="600"/>
              </a:spcBef>
              <a:buFont typeface="Courier New,monospace"/>
              <a:buChar char="o"/>
            </a:pPr>
            <a:r>
              <a:rPr lang="en-US" dirty="0"/>
              <a:t>Matched data points for students who didn't receive services or in schools where services weren't available</a:t>
            </a:r>
            <a:endParaRPr lang="en-US" dirty="0">
              <a:ea typeface="Calibri"/>
              <a:cs typeface="Calibri"/>
            </a:endParaRPr>
          </a:p>
          <a:p>
            <a:pPr marL="171450" indent="-171450">
              <a:spcBef>
                <a:spcPts val="600"/>
              </a:spcBef>
              <a:buFont typeface="Courier New,monospace"/>
              <a:buChar char="o"/>
            </a:pPr>
            <a:r>
              <a:rPr lang="en-US" dirty="0"/>
              <a:t>Baseline &amp; follow-up</a:t>
            </a:r>
          </a:p>
          <a:p>
            <a:pPr marL="628650" lvl="1" indent="-171450">
              <a:spcBef>
                <a:spcPts val="600"/>
              </a:spcBef>
              <a:buFont typeface="Courier New,monospace"/>
              <a:buChar char="o"/>
            </a:pPr>
            <a:r>
              <a:rPr lang="en-US" dirty="0"/>
              <a:t>Having pre- and post-values for your outcomes are key</a:t>
            </a:r>
          </a:p>
          <a:p>
            <a:pPr marL="628650" lvl="1" indent="-171450">
              <a:spcBef>
                <a:spcPts val="600"/>
              </a:spcBef>
              <a:buFont typeface="Courier New,monospace"/>
              <a:buChar char="o"/>
            </a:pPr>
            <a:r>
              <a:rPr lang="en-US" dirty="0"/>
              <a:t>Can have multiple post-intervention intervals (6 months, 12 months, etc.)</a:t>
            </a:r>
          </a:p>
          <a:p>
            <a:pPr marL="171450" indent="-171450">
              <a:spcBef>
                <a:spcPts val="600"/>
              </a:spcBef>
              <a:buFont typeface="Courier New,monospace"/>
              <a:buChar char="o"/>
            </a:pPr>
            <a:r>
              <a:rPr lang="en-US" dirty="0"/>
              <a:t>Covariates and risk adjustors</a:t>
            </a:r>
          </a:p>
          <a:p>
            <a:pPr marL="628650" lvl="1" indent="-171450">
              <a:spcBef>
                <a:spcPts val="600"/>
              </a:spcBef>
              <a:buFont typeface="Courier New,monospace"/>
              <a:buChar char="o"/>
            </a:pPr>
            <a:r>
              <a:rPr lang="en-US" dirty="0"/>
              <a:t>Socio-economic status, comorbidities, academic performance, home and community factors</a:t>
            </a:r>
          </a:p>
        </p:txBody>
      </p:sp>
      <p:sp>
        <p:nvSpPr>
          <p:cNvPr id="4" name="Slide Number Placeholder 3">
            <a:extLst>
              <a:ext uri="{FF2B5EF4-FFF2-40B4-BE49-F238E27FC236}">
                <a16:creationId xmlns:a16="http://schemas.microsoft.com/office/drawing/2014/main" id="{ABF495FF-1B2A-A8BB-B694-1998F874DAA6}"/>
              </a:ext>
            </a:extLst>
          </p:cNvPr>
          <p:cNvSpPr>
            <a:spLocks noGrp="1"/>
          </p:cNvSpPr>
          <p:nvPr>
            <p:ph type="sldNum" sz="quarter" idx="5"/>
          </p:nvPr>
        </p:nvSpPr>
        <p:spPr/>
        <p:txBody>
          <a:bodyPr/>
          <a:lstStyle/>
          <a:p>
            <a:fld id="{84CB6C83-B894-2740-9986-97D8BB6F6D98}" type="slidenum">
              <a:rPr lang="en-US" smtClean="0"/>
              <a:t>51</a:t>
            </a:fld>
            <a:endParaRPr lang="en-US"/>
          </a:p>
        </p:txBody>
      </p:sp>
    </p:spTree>
    <p:extLst>
      <p:ext uri="{BB962C8B-B14F-4D97-AF65-F5344CB8AC3E}">
        <p14:creationId xmlns:p14="http://schemas.microsoft.com/office/powerpoint/2010/main" val="790000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FF9E-48C7-4059-63BE-5B29F65EB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BDD16-EEFD-645A-1EB5-5BE5B61EA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B9D6C-1AD2-1569-7029-CFFD78CCFDCB}"/>
              </a:ext>
            </a:extLst>
          </p:cNvPr>
          <p:cNvSpPr>
            <a:spLocks noGrp="1"/>
          </p:cNvSpPr>
          <p:nvPr>
            <p:ph type="body" idx="1"/>
          </p:nvPr>
        </p:nvSpPr>
        <p:spPr/>
        <p:txBody>
          <a:bodyPr/>
          <a:lstStyle/>
          <a:p>
            <a:r>
              <a:rPr lang="en-US" dirty="0">
                <a:ea typeface="Calibri"/>
                <a:cs typeface="Calibri"/>
              </a:rPr>
              <a:t>Types of services received and how you categorize will depend on service offerings and patterns that arise after implementation. If students only seek out one or two of your intended categories you might need to investigate if it's possible to break those into sub categories.</a:t>
            </a:r>
          </a:p>
          <a:p>
            <a:r>
              <a:rPr lang="en-US" dirty="0">
                <a:ea typeface="Calibri"/>
                <a:cs typeface="Calibri"/>
              </a:rPr>
              <a:t>The comparison data is critical for evaluation. Not being able to isolate students who did not engage in services, and especially students who were not able as those services weren't available will prevent you from any evaluation – in those instances you'll be reporting outcomes but not impacts.</a:t>
            </a:r>
          </a:p>
          <a:p>
            <a:r>
              <a:rPr lang="en-US" dirty="0"/>
              <a:t>Socio-economic status, pre-existing conditions, academic performance or attendance, home and community factors – accounting for factors outside of service that could influence outcomes adds strength to your evaluation</a:t>
            </a:r>
            <a:endParaRPr lang="en-US" dirty="0">
              <a:ea typeface="Calibri"/>
              <a:cs typeface="Calibri"/>
            </a:endParaRPr>
          </a:p>
          <a:p>
            <a:endParaRPr lang="en-US">
              <a:ea typeface="Calibri"/>
              <a:cs typeface="Calibri"/>
            </a:endParaRPr>
          </a:p>
          <a:p>
            <a:pPr marL="171450" indent="-171450">
              <a:spcBef>
                <a:spcPts val="600"/>
              </a:spcBef>
              <a:buFont typeface="Arial"/>
              <a:buChar char="•"/>
            </a:pPr>
            <a:r>
              <a:rPr lang="en-US" dirty="0"/>
              <a:t>Program exposure</a:t>
            </a:r>
            <a:endParaRPr lang="en-US" dirty="0">
              <a:ea typeface="Calibri"/>
              <a:cs typeface="Calibri"/>
            </a:endParaRPr>
          </a:p>
          <a:p>
            <a:pPr marL="628650" lvl="1" indent="-171450">
              <a:spcBef>
                <a:spcPts val="600"/>
              </a:spcBef>
              <a:buFont typeface="Courier New,monospace"/>
              <a:buChar char="o"/>
            </a:pPr>
            <a:r>
              <a:rPr lang="en-US" dirty="0"/>
              <a:t>Types of services received, frequency, duration</a:t>
            </a:r>
            <a:endParaRPr lang="en-US" dirty="0">
              <a:ea typeface="Calibri"/>
              <a:cs typeface="Calibri"/>
            </a:endParaRPr>
          </a:p>
          <a:p>
            <a:pPr marL="171450" indent="-171450">
              <a:spcBef>
                <a:spcPts val="600"/>
              </a:spcBef>
              <a:buFont typeface="Courier New,monospace"/>
              <a:buChar char="o"/>
            </a:pPr>
            <a:r>
              <a:rPr lang="en-US" dirty="0"/>
              <a:t>Comparison data</a:t>
            </a:r>
            <a:endParaRPr lang="en-US" dirty="0">
              <a:ea typeface="Calibri"/>
              <a:cs typeface="Calibri"/>
            </a:endParaRPr>
          </a:p>
          <a:p>
            <a:pPr marL="628650" lvl="1" indent="-171450">
              <a:spcBef>
                <a:spcPts val="600"/>
              </a:spcBef>
              <a:buFont typeface="Courier New,monospace"/>
              <a:buChar char="o"/>
            </a:pPr>
            <a:r>
              <a:rPr lang="en-US" dirty="0"/>
              <a:t>Matched data points for students who didn't receive services or in schools where services weren't available</a:t>
            </a:r>
            <a:endParaRPr lang="en-US" dirty="0">
              <a:ea typeface="Calibri"/>
              <a:cs typeface="Calibri"/>
            </a:endParaRPr>
          </a:p>
          <a:p>
            <a:pPr marL="171450" indent="-171450">
              <a:spcBef>
                <a:spcPts val="600"/>
              </a:spcBef>
              <a:buFont typeface="Courier New,monospace"/>
              <a:buChar char="o"/>
            </a:pPr>
            <a:r>
              <a:rPr lang="en-US" dirty="0"/>
              <a:t>Baseline &amp; follow-up</a:t>
            </a:r>
            <a:endParaRPr lang="en-US" dirty="0">
              <a:ea typeface="Calibri"/>
              <a:cs typeface="Calibri"/>
            </a:endParaRPr>
          </a:p>
          <a:p>
            <a:pPr marL="628650" lvl="1" indent="-171450">
              <a:spcBef>
                <a:spcPts val="600"/>
              </a:spcBef>
              <a:buFont typeface="Courier New,monospace"/>
              <a:buChar char="o"/>
            </a:pPr>
            <a:r>
              <a:rPr lang="en-US" dirty="0"/>
              <a:t>Having pre- and post-values for your outcomes are key</a:t>
            </a:r>
            <a:endParaRPr lang="en-US" dirty="0">
              <a:ea typeface="Calibri"/>
              <a:cs typeface="Calibri"/>
            </a:endParaRPr>
          </a:p>
          <a:p>
            <a:pPr marL="628650" lvl="1" indent="-171450">
              <a:spcBef>
                <a:spcPts val="600"/>
              </a:spcBef>
              <a:buFont typeface="Courier New,monospace"/>
              <a:buChar char="o"/>
            </a:pPr>
            <a:r>
              <a:rPr lang="en-US" dirty="0"/>
              <a:t>Can have multiple post-intervention intervals (6 months, 12 months, etc.)</a:t>
            </a:r>
            <a:endParaRPr lang="en-US" dirty="0">
              <a:ea typeface="Calibri"/>
              <a:cs typeface="Calibri"/>
            </a:endParaRPr>
          </a:p>
          <a:p>
            <a:pPr marL="171450" indent="-171450">
              <a:spcBef>
                <a:spcPts val="600"/>
              </a:spcBef>
              <a:buFont typeface="Courier New,monospace"/>
              <a:buChar char="o"/>
            </a:pPr>
            <a:r>
              <a:rPr lang="en-US" dirty="0"/>
              <a:t>Covariates and risk adjustors</a:t>
            </a:r>
            <a:endParaRPr lang="en-US" dirty="0">
              <a:ea typeface="Calibri"/>
              <a:cs typeface="Calibri"/>
            </a:endParaRPr>
          </a:p>
          <a:p>
            <a:pPr marL="628650" lvl="1" indent="-171450">
              <a:spcBef>
                <a:spcPts val="600"/>
              </a:spcBef>
              <a:buFont typeface="Courier New,monospace"/>
              <a:buChar char="o"/>
            </a:pPr>
            <a:r>
              <a:rPr lang="en-US" dirty="0"/>
              <a:t>Socio-economic status, comorbidities, academic performance, home and community factors</a:t>
            </a:r>
            <a:endParaRPr lang="en-US" dirty="0">
              <a:ea typeface="Calibri"/>
              <a:cs typeface="Calibri"/>
            </a:endParaRPr>
          </a:p>
        </p:txBody>
      </p:sp>
      <p:sp>
        <p:nvSpPr>
          <p:cNvPr id="4" name="Slide Number Placeholder 3">
            <a:extLst>
              <a:ext uri="{FF2B5EF4-FFF2-40B4-BE49-F238E27FC236}">
                <a16:creationId xmlns:a16="http://schemas.microsoft.com/office/drawing/2014/main" id="{40D77533-8017-67FA-9A1C-8A2455CC75B4}"/>
              </a:ext>
            </a:extLst>
          </p:cNvPr>
          <p:cNvSpPr>
            <a:spLocks noGrp="1"/>
          </p:cNvSpPr>
          <p:nvPr>
            <p:ph type="sldNum" sz="quarter" idx="5"/>
          </p:nvPr>
        </p:nvSpPr>
        <p:spPr/>
        <p:txBody>
          <a:bodyPr/>
          <a:lstStyle/>
          <a:p>
            <a:fld id="{84CB6C83-B894-2740-9986-97D8BB6F6D98}" type="slidenum">
              <a:rPr lang="en-US" smtClean="0"/>
              <a:t>52</a:t>
            </a:fld>
            <a:endParaRPr lang="en-US"/>
          </a:p>
        </p:txBody>
      </p:sp>
    </p:spTree>
    <p:extLst>
      <p:ext uri="{BB962C8B-B14F-4D97-AF65-F5344CB8AC3E}">
        <p14:creationId xmlns:p14="http://schemas.microsoft.com/office/powerpoint/2010/main" val="13401557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7F906-78A1-5298-EADC-D42054DBC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DBEA4-0DE0-6F76-AC80-35C3BD6B1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53595-6B33-F6FC-FCB6-150773FDEC48}"/>
              </a:ext>
            </a:extLst>
          </p:cNvPr>
          <p:cNvSpPr>
            <a:spLocks noGrp="1"/>
          </p:cNvSpPr>
          <p:nvPr>
            <p:ph type="body" idx="1"/>
          </p:nvPr>
        </p:nvSpPr>
        <p:spPr/>
        <p:txBody>
          <a:bodyPr/>
          <a:lstStyle/>
          <a:p>
            <a:r>
              <a:rPr lang="en-US" dirty="0">
                <a:ea typeface="Calibri"/>
                <a:cs typeface="Calibri"/>
              </a:rPr>
              <a:t>Types of services received and how you categorize will depend on service offerings and patterns that arise after implementation. If students only seek out one or two of your intended categories you might need to investigate if it's possible to break those into sub categories.</a:t>
            </a:r>
          </a:p>
          <a:p>
            <a:r>
              <a:rPr lang="en-US" dirty="0">
                <a:ea typeface="Calibri"/>
                <a:cs typeface="Calibri"/>
              </a:rPr>
              <a:t>The comparison data is critical for evaluation. Not being able to isolate students who did not engage in services, and especially students who were not able as those services weren't available will prevent you from any evaluation – in those instances you'll be reporting outcomes but not impacts.</a:t>
            </a:r>
          </a:p>
          <a:p>
            <a:r>
              <a:rPr lang="en-US" dirty="0"/>
              <a:t>Socio-economic status, pre-existing conditions, academic performance or attendance, home and community factors – accounting for factors outside of service that could influence outcomes adds strength to your evaluation</a:t>
            </a:r>
            <a:endParaRPr lang="en-US" dirty="0">
              <a:ea typeface="Calibri"/>
              <a:cs typeface="Calibri"/>
            </a:endParaRPr>
          </a:p>
          <a:p>
            <a:endParaRPr lang="en-US">
              <a:ea typeface="Calibri"/>
              <a:cs typeface="Calibri"/>
            </a:endParaRPr>
          </a:p>
          <a:p>
            <a:pPr marL="171450" indent="-171450">
              <a:spcBef>
                <a:spcPts val="600"/>
              </a:spcBef>
              <a:buFont typeface="Arial"/>
              <a:buChar char="•"/>
            </a:pPr>
            <a:r>
              <a:rPr lang="en-US" dirty="0"/>
              <a:t>Program exposure</a:t>
            </a:r>
            <a:endParaRPr lang="en-US" dirty="0">
              <a:ea typeface="Calibri"/>
              <a:cs typeface="Calibri"/>
            </a:endParaRPr>
          </a:p>
          <a:p>
            <a:pPr marL="628650" lvl="1" indent="-171450">
              <a:spcBef>
                <a:spcPts val="600"/>
              </a:spcBef>
              <a:buFont typeface="Courier New,monospace"/>
              <a:buChar char="o"/>
            </a:pPr>
            <a:r>
              <a:rPr lang="en-US" dirty="0"/>
              <a:t>Types of services received, frequency, duration</a:t>
            </a:r>
            <a:endParaRPr lang="en-US" dirty="0">
              <a:ea typeface="Calibri"/>
              <a:cs typeface="Calibri"/>
            </a:endParaRPr>
          </a:p>
          <a:p>
            <a:pPr marL="171450" indent="-171450">
              <a:spcBef>
                <a:spcPts val="600"/>
              </a:spcBef>
              <a:buFont typeface="Courier New,monospace"/>
              <a:buChar char="o"/>
            </a:pPr>
            <a:r>
              <a:rPr lang="en-US" dirty="0"/>
              <a:t>Comparison data</a:t>
            </a:r>
            <a:endParaRPr lang="en-US" dirty="0">
              <a:ea typeface="Calibri"/>
              <a:cs typeface="Calibri"/>
            </a:endParaRPr>
          </a:p>
          <a:p>
            <a:pPr marL="628650" lvl="1" indent="-171450">
              <a:spcBef>
                <a:spcPts val="600"/>
              </a:spcBef>
              <a:buFont typeface="Courier New,monospace"/>
              <a:buChar char="o"/>
            </a:pPr>
            <a:r>
              <a:rPr lang="en-US" dirty="0"/>
              <a:t>Matched data points for students who didn't receive services or in schools where services weren't available</a:t>
            </a:r>
            <a:endParaRPr lang="en-US" dirty="0">
              <a:ea typeface="Calibri"/>
              <a:cs typeface="Calibri"/>
            </a:endParaRPr>
          </a:p>
          <a:p>
            <a:pPr marL="171450" indent="-171450">
              <a:spcBef>
                <a:spcPts val="600"/>
              </a:spcBef>
              <a:buFont typeface="Courier New,monospace"/>
              <a:buChar char="o"/>
            </a:pPr>
            <a:r>
              <a:rPr lang="en-US" dirty="0"/>
              <a:t>Baseline &amp; follow-up</a:t>
            </a:r>
            <a:endParaRPr lang="en-US" dirty="0">
              <a:ea typeface="Calibri"/>
              <a:cs typeface="Calibri"/>
            </a:endParaRPr>
          </a:p>
          <a:p>
            <a:pPr marL="628650" lvl="1" indent="-171450">
              <a:spcBef>
                <a:spcPts val="600"/>
              </a:spcBef>
              <a:buFont typeface="Courier New,monospace"/>
              <a:buChar char="o"/>
            </a:pPr>
            <a:r>
              <a:rPr lang="en-US" dirty="0"/>
              <a:t>Having pre- and post-values for your outcomes are key</a:t>
            </a:r>
            <a:endParaRPr lang="en-US" dirty="0">
              <a:ea typeface="Calibri"/>
              <a:cs typeface="Calibri"/>
            </a:endParaRPr>
          </a:p>
          <a:p>
            <a:pPr marL="628650" lvl="1" indent="-171450">
              <a:spcBef>
                <a:spcPts val="600"/>
              </a:spcBef>
              <a:buFont typeface="Courier New,monospace"/>
              <a:buChar char="o"/>
            </a:pPr>
            <a:r>
              <a:rPr lang="en-US" dirty="0"/>
              <a:t>Can have multiple post-intervention intervals (6 months, 12 months, etc.)</a:t>
            </a:r>
            <a:endParaRPr lang="en-US" dirty="0">
              <a:ea typeface="Calibri"/>
              <a:cs typeface="Calibri"/>
            </a:endParaRPr>
          </a:p>
          <a:p>
            <a:pPr marL="171450" indent="-171450">
              <a:spcBef>
                <a:spcPts val="600"/>
              </a:spcBef>
              <a:buFont typeface="Courier New,monospace"/>
              <a:buChar char="o"/>
            </a:pPr>
            <a:r>
              <a:rPr lang="en-US" dirty="0"/>
              <a:t>Covariates and risk adjustors</a:t>
            </a:r>
            <a:endParaRPr lang="en-US" dirty="0">
              <a:ea typeface="Calibri"/>
              <a:cs typeface="Calibri"/>
            </a:endParaRPr>
          </a:p>
          <a:p>
            <a:pPr marL="628650" lvl="1" indent="-171450">
              <a:spcBef>
                <a:spcPts val="600"/>
              </a:spcBef>
              <a:buFont typeface="Courier New,monospace"/>
              <a:buChar char="o"/>
            </a:pPr>
            <a:r>
              <a:rPr lang="en-US" dirty="0"/>
              <a:t>Socio-economic status, comorbidities, academic performance, home </a:t>
            </a:r>
            <a:r>
              <a:rPr lang="en-US"/>
              <a:t>and community</a:t>
            </a:r>
            <a:r>
              <a:rPr lang="en-US" dirty="0"/>
              <a:t> factors</a:t>
            </a:r>
            <a:endParaRPr lang="en-US" dirty="0">
              <a:ea typeface="Calibri"/>
              <a:cs typeface="Calibri"/>
            </a:endParaRPr>
          </a:p>
        </p:txBody>
      </p:sp>
      <p:sp>
        <p:nvSpPr>
          <p:cNvPr id="4" name="Slide Number Placeholder 3">
            <a:extLst>
              <a:ext uri="{FF2B5EF4-FFF2-40B4-BE49-F238E27FC236}">
                <a16:creationId xmlns:a16="http://schemas.microsoft.com/office/drawing/2014/main" id="{76166B48-2EBD-AD51-FAAB-A5B20F0E81FF}"/>
              </a:ext>
            </a:extLst>
          </p:cNvPr>
          <p:cNvSpPr>
            <a:spLocks noGrp="1"/>
          </p:cNvSpPr>
          <p:nvPr>
            <p:ph type="sldNum" sz="quarter" idx="5"/>
          </p:nvPr>
        </p:nvSpPr>
        <p:spPr/>
        <p:txBody>
          <a:bodyPr/>
          <a:lstStyle/>
          <a:p>
            <a:fld id="{84CB6C83-B894-2740-9986-97D8BB6F6D98}" type="slidenum">
              <a:rPr lang="en-US" smtClean="0"/>
              <a:t>53</a:t>
            </a:fld>
            <a:endParaRPr lang="en-US"/>
          </a:p>
        </p:txBody>
      </p:sp>
    </p:spTree>
    <p:extLst>
      <p:ext uri="{BB962C8B-B14F-4D97-AF65-F5344CB8AC3E}">
        <p14:creationId xmlns:p14="http://schemas.microsoft.com/office/powerpoint/2010/main" val="41455878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partnership and collaborative work has challenges and benefits. Challenges may include fundamental differences in the scope or role of the partner. For example, school systems focus on learning, cognition, social-emotional, and executive functioning skills while healthcare providers generally focus on physical and mental health needs, immunizations and other public health concerns. These differences are manifested in the type of service provided, regulatory bodies who hold partners accountable, documentation requirements, as well as privacy and confidentiality requirements.</a:t>
            </a:r>
            <a:endParaRPr lang="en-US" dirty="0"/>
          </a:p>
          <a:p>
            <a:r>
              <a:rPr lang="en-US" dirty="0">
                <a:ea typeface="Calibri"/>
                <a:cs typeface="Calibri"/>
              </a:rPr>
              <a:t>Some partners must demonstrate HIPAA compliance, and others must follow FERPA guidelines. The roles for data collection, mandatory reporting, and who has privacy rights and who has data access differ across these sets of regulations, as well as State law, professional codes of ethics, and local rulemaking.</a:t>
            </a:r>
          </a:p>
          <a:p>
            <a:r>
              <a:rPr lang="en-US" dirty="0">
                <a:ea typeface="Calibri"/>
                <a:cs typeface="Calibri"/>
              </a:rPr>
              <a:t>Motivation to partner, funding constraints on staff time and facility resources, as well as considerations at the district and school levels can all impact partnership. In such narrow spaces there is real competition for attention and resources, across the backdrop of funding and decision making cycles that struggle to accept waiting on a scale greater than one year to see impacts.</a:t>
            </a:r>
          </a:p>
          <a:p>
            <a:r>
              <a:rPr lang="en-US" dirty="0">
                <a:ea typeface="Calibri"/>
                <a:cs typeface="Calibri"/>
              </a:rPr>
              <a:t>Sharing data can feel overwhelming and there are often concerns about who has access, where shared data lives and who is responsible for it, privacy and confidentiality protections, and just the on-the-ground work of getting data systems to talk to each other. </a:t>
            </a:r>
          </a:p>
          <a:p>
            <a:endParaRPr lang="en-US">
              <a:ea typeface="Calibri"/>
              <a:cs typeface="Calibri"/>
            </a:endParaRPr>
          </a:p>
          <a:p>
            <a:pPr marL="171450" indent="-171450">
              <a:spcBef>
                <a:spcPts val="600"/>
              </a:spcBef>
              <a:buFont typeface="Arial"/>
              <a:buChar char="•"/>
            </a:pPr>
            <a:r>
              <a:rPr lang="en-US" dirty="0"/>
              <a:t>Divergent scopes &amp; partner roles</a:t>
            </a:r>
            <a:endParaRPr lang="en-US" dirty="0">
              <a:ea typeface="Calibri"/>
              <a:cs typeface="Calibri"/>
            </a:endParaRPr>
          </a:p>
          <a:p>
            <a:pPr marL="628650" lvl="1" indent="-171450">
              <a:spcBef>
                <a:spcPts val="600"/>
              </a:spcBef>
              <a:buFont typeface="Courier New,monospace"/>
              <a:buChar char="o"/>
            </a:pPr>
            <a:r>
              <a:rPr lang="en-US"/>
              <a:t>Attendance, academics for schools; care quality, workflow for clinicians; outcomes and compliance for funders</a:t>
            </a:r>
          </a:p>
          <a:p>
            <a:pPr marL="171450" indent="-171450">
              <a:spcBef>
                <a:spcPts val="600"/>
              </a:spcBef>
              <a:buFont typeface="Courier New,monospace"/>
              <a:buChar char="o"/>
            </a:pPr>
            <a:r>
              <a:rPr lang="en-US" dirty="0"/>
              <a:t>HIPAA and FERPA dual compliance</a:t>
            </a:r>
            <a:endParaRPr lang="en-US" dirty="0">
              <a:ea typeface="Calibri"/>
              <a:cs typeface="Calibri"/>
            </a:endParaRPr>
          </a:p>
          <a:p>
            <a:pPr marL="628650" lvl="1" indent="-171450">
              <a:spcBef>
                <a:spcPts val="600"/>
              </a:spcBef>
              <a:buFont typeface="Courier New,monospace"/>
              <a:buChar char="o"/>
            </a:pPr>
            <a:r>
              <a:rPr lang="en-US" dirty="0"/>
              <a:t>Complex consent and privacy rights navigation, Unifying de-identification standards</a:t>
            </a:r>
            <a:endParaRPr lang="en-US" dirty="0">
              <a:ea typeface="Calibri"/>
              <a:cs typeface="Calibri"/>
            </a:endParaRPr>
          </a:p>
          <a:p>
            <a:pPr marL="171450" indent="-171450">
              <a:spcBef>
                <a:spcPts val="600"/>
              </a:spcBef>
              <a:buFont typeface="Courier New,monospace"/>
              <a:buChar char="o"/>
            </a:pPr>
            <a:r>
              <a:rPr lang="en-US" dirty="0"/>
              <a:t>Motivation &amp; funding constraints</a:t>
            </a:r>
            <a:endParaRPr lang="en-US" dirty="0">
              <a:ea typeface="Calibri"/>
              <a:cs typeface="Calibri"/>
            </a:endParaRPr>
          </a:p>
          <a:p>
            <a:pPr marL="628650" lvl="1" indent="-171450">
              <a:spcBef>
                <a:spcPts val="600"/>
              </a:spcBef>
              <a:buFont typeface="Courier New,monospace"/>
              <a:buChar char="o"/>
            </a:pPr>
            <a:r>
              <a:rPr lang="en-US" dirty="0"/>
              <a:t>Short grant cycles vs. Impacts being longer-term</a:t>
            </a:r>
            <a:endParaRPr lang="en-US" dirty="0">
              <a:ea typeface="Calibri"/>
              <a:cs typeface="Calibri"/>
            </a:endParaRPr>
          </a:p>
          <a:p>
            <a:pPr marL="628650" lvl="1" indent="-171450">
              <a:spcBef>
                <a:spcPts val="600"/>
              </a:spcBef>
              <a:buFont typeface="Courier New,monospace"/>
              <a:buChar char="o"/>
            </a:pPr>
            <a:r>
              <a:rPr lang="en-US" dirty="0"/>
              <a:t>Competing priorities for limited resources</a:t>
            </a:r>
            <a:endParaRPr lang="en-US" dirty="0">
              <a:ea typeface="Calibri"/>
              <a:cs typeface="Calibri"/>
            </a:endParaRPr>
          </a:p>
          <a:p>
            <a:pPr marL="171450" indent="-171450">
              <a:spcBef>
                <a:spcPts val="600"/>
              </a:spcBef>
              <a:buFont typeface="Courier New,monospace"/>
              <a:buChar char="o"/>
            </a:pPr>
            <a:r>
              <a:rPr lang="en-US" dirty="0"/>
              <a:t>Data sharing</a:t>
            </a:r>
            <a:endParaRPr lang="en-US" dirty="0">
              <a:ea typeface="Calibri"/>
              <a:cs typeface="Calibri"/>
            </a:endParaRPr>
          </a:p>
          <a:p>
            <a:pPr marL="628650" lvl="1" indent="-171450">
              <a:spcBef>
                <a:spcPts val="600"/>
              </a:spcBef>
              <a:buFont typeface="Courier New,monospace"/>
              <a:buChar char="o"/>
            </a:pPr>
            <a:r>
              <a:rPr lang="en-US" dirty="0"/>
              <a:t>Unclear data ownership, data and system interoperability, security controls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4CB6C83-B894-2740-9986-97D8BB6F6D98}" type="slidenum">
              <a:rPr lang="en-US" smtClean="0"/>
              <a:t>54</a:t>
            </a:fld>
            <a:endParaRPr lang="en-US"/>
          </a:p>
        </p:txBody>
      </p:sp>
    </p:spTree>
    <p:extLst>
      <p:ext uri="{BB962C8B-B14F-4D97-AF65-F5344CB8AC3E}">
        <p14:creationId xmlns:p14="http://schemas.microsoft.com/office/powerpoint/2010/main" val="1984958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It is important to situate the findings from your work within the broader purpose of your evaluation. Needs assessments can be useful for advocacy work, funding requests, or lobbying for policy change. </a:t>
            </a:r>
            <a:r>
              <a:rPr lang="en-US"/>
              <a:t>If your evaluation was intended to support process or quality improvement of your SBHC, perhaps findings are turned into actionable steps to improve these processes over time. </a:t>
            </a:r>
            <a:r>
              <a:rPr lang="en-US">
                <a:ea typeface="Calibri"/>
                <a:cs typeface="Calibri"/>
              </a:rPr>
              <a:t>If the purpose of your evaluation was to evaluate and measure specific health outcomes in a population of youth, these findings may support efforts of other SBHCs focusing on clinical needs. Presenting to annual meetings at professional organizations and conferences would support your connecting with these clinics directly to share learnings. Impact evaluations can also support advocacy or policy change efforts, funding requests to expand or build new SBHCs, or to innovate and develop new interventions.</a:t>
            </a:r>
          </a:p>
        </p:txBody>
      </p:sp>
      <p:sp>
        <p:nvSpPr>
          <p:cNvPr id="4" name="Slide Number Placeholder 3"/>
          <p:cNvSpPr>
            <a:spLocks noGrp="1"/>
          </p:cNvSpPr>
          <p:nvPr>
            <p:ph type="sldNum" sz="quarter" idx="5"/>
          </p:nvPr>
        </p:nvSpPr>
        <p:spPr/>
        <p:txBody>
          <a:bodyPr/>
          <a:lstStyle/>
          <a:p>
            <a:fld id="{84CB6C83-B894-2740-9986-97D8BB6F6D98}" type="slidenum">
              <a:rPr lang="en-US" smtClean="0"/>
              <a:t>55</a:t>
            </a:fld>
            <a:endParaRPr lang="en-US"/>
          </a:p>
        </p:txBody>
      </p:sp>
    </p:spTree>
    <p:extLst>
      <p:ext uri="{BB962C8B-B14F-4D97-AF65-F5344CB8AC3E}">
        <p14:creationId xmlns:p14="http://schemas.microsoft.com/office/powerpoint/2010/main" val="307982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D4807-9F0A-CF6B-B59E-2BA1CD15C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94CD8-C8D6-CD1E-E961-FE74EA280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83C58-596B-7B15-E957-F4680F98B823}"/>
              </a:ext>
            </a:extLst>
          </p:cNvPr>
          <p:cNvSpPr>
            <a:spLocks noGrp="1"/>
          </p:cNvSpPr>
          <p:nvPr>
            <p:ph type="body" idx="1"/>
          </p:nvPr>
        </p:nvSpPr>
        <p:spPr/>
        <p:txBody>
          <a:bodyPr/>
          <a:lstStyle/>
          <a:p>
            <a:r>
              <a:rPr lang="en-US">
                <a:ea typeface="Calibri"/>
                <a:cs typeface="Calibri"/>
              </a:rPr>
              <a:t>It is important to situate the findings from your work within the broader purpose of your evaluation. Needs assessments can be useful for advocacy work, funding requests, or lobbying for policy change. </a:t>
            </a:r>
            <a:r>
              <a:rPr lang="en-US"/>
              <a:t>If your evaluation was intended to support process or quality improvement of your SBHC, perhaps findings are turned into actionable steps to improve these processes over time. </a:t>
            </a:r>
            <a:r>
              <a:rPr lang="en-US">
                <a:ea typeface="Calibri"/>
                <a:cs typeface="Calibri"/>
              </a:rPr>
              <a:t>If the purpose of your evaluation was to evaluate and measure specific health outcomes in a population of youth, these findings may support efforts of other SBHCs focusing on clinical needs. Presenting to annual meetings at professional organizations and conferences would support your connecting with these clinics directly to share learnings. Impact evaluations can also support advocacy or policy change efforts, funding requests to expand or build new SBHCs, or to innovate and develop new interventions.</a:t>
            </a:r>
          </a:p>
        </p:txBody>
      </p:sp>
      <p:sp>
        <p:nvSpPr>
          <p:cNvPr id="4" name="Slide Number Placeholder 3">
            <a:extLst>
              <a:ext uri="{FF2B5EF4-FFF2-40B4-BE49-F238E27FC236}">
                <a16:creationId xmlns:a16="http://schemas.microsoft.com/office/drawing/2014/main" id="{225A371A-CE55-5ADF-7886-0302E1524E32}"/>
              </a:ext>
            </a:extLst>
          </p:cNvPr>
          <p:cNvSpPr>
            <a:spLocks noGrp="1"/>
          </p:cNvSpPr>
          <p:nvPr>
            <p:ph type="sldNum" sz="quarter" idx="5"/>
          </p:nvPr>
        </p:nvSpPr>
        <p:spPr/>
        <p:txBody>
          <a:bodyPr/>
          <a:lstStyle/>
          <a:p>
            <a:fld id="{84CB6C83-B894-2740-9986-97D8BB6F6D98}" type="slidenum">
              <a:rPr lang="en-US" smtClean="0"/>
              <a:t>56</a:t>
            </a:fld>
            <a:endParaRPr lang="en-US"/>
          </a:p>
        </p:txBody>
      </p:sp>
    </p:spTree>
    <p:extLst>
      <p:ext uri="{BB962C8B-B14F-4D97-AF65-F5344CB8AC3E}">
        <p14:creationId xmlns:p14="http://schemas.microsoft.com/office/powerpoint/2010/main" val="961779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BBFDF-837C-1B8D-163D-A49372773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73D6B-6BED-2656-3F39-E7FEA7F6C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E317B-EAEA-C8FC-FE14-706077116F0B}"/>
              </a:ext>
            </a:extLst>
          </p:cNvPr>
          <p:cNvSpPr>
            <a:spLocks noGrp="1"/>
          </p:cNvSpPr>
          <p:nvPr>
            <p:ph type="body" idx="1"/>
          </p:nvPr>
        </p:nvSpPr>
        <p:spPr/>
        <p:txBody>
          <a:bodyPr/>
          <a:lstStyle/>
          <a:p>
            <a:r>
              <a:rPr lang="en-US">
                <a:ea typeface="Calibri"/>
                <a:cs typeface="Calibri"/>
              </a:rPr>
              <a:t>It is important to situate the findings from your work within the broader purpose of your evaluation. Needs assessments can be useful for advocacy work, funding requests, or lobbying for policy change. </a:t>
            </a:r>
            <a:r>
              <a:rPr lang="en-US"/>
              <a:t>If your evaluation was intended to support process or quality improvement of your SBHC, perhaps findings are turned into actionable steps to improve these processes over time. </a:t>
            </a:r>
            <a:r>
              <a:rPr lang="en-US">
                <a:ea typeface="Calibri"/>
                <a:cs typeface="Calibri"/>
              </a:rPr>
              <a:t>If the purpose of your evaluation was to evaluate and measure specific health outcomes in a population of youth, these findings may support efforts of other SBHCs focusing on clinical needs. Presenting to annual meetings at professional organizations and conferences would support your connecting with these clinics directly to share learnings. Impact evaluations can also support advocacy or policy change efforts, funding requests to expand or build new SBHCs, or to innovate and develop new interventions.</a:t>
            </a:r>
          </a:p>
        </p:txBody>
      </p:sp>
      <p:sp>
        <p:nvSpPr>
          <p:cNvPr id="4" name="Slide Number Placeholder 3">
            <a:extLst>
              <a:ext uri="{FF2B5EF4-FFF2-40B4-BE49-F238E27FC236}">
                <a16:creationId xmlns:a16="http://schemas.microsoft.com/office/drawing/2014/main" id="{016C2EE9-3F02-2E84-9976-D1364980CBF8}"/>
              </a:ext>
            </a:extLst>
          </p:cNvPr>
          <p:cNvSpPr>
            <a:spLocks noGrp="1"/>
          </p:cNvSpPr>
          <p:nvPr>
            <p:ph type="sldNum" sz="quarter" idx="5"/>
          </p:nvPr>
        </p:nvSpPr>
        <p:spPr/>
        <p:txBody>
          <a:bodyPr/>
          <a:lstStyle/>
          <a:p>
            <a:fld id="{84CB6C83-B894-2740-9986-97D8BB6F6D98}" type="slidenum">
              <a:rPr lang="en-US" smtClean="0"/>
              <a:t>57</a:t>
            </a:fld>
            <a:endParaRPr lang="en-US"/>
          </a:p>
        </p:txBody>
      </p:sp>
    </p:spTree>
    <p:extLst>
      <p:ext uri="{BB962C8B-B14F-4D97-AF65-F5344CB8AC3E}">
        <p14:creationId xmlns:p14="http://schemas.microsoft.com/office/powerpoint/2010/main" val="399720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64053-FDB5-750B-A474-F155ADA16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548D0-A793-F6C5-58BC-00BFC912A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4D97C-27D5-D23E-E3AA-E5EF18B8303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38649E2-8558-0DA8-6C3D-BE3FA12C88F0}"/>
              </a:ext>
            </a:extLst>
          </p:cNvPr>
          <p:cNvSpPr>
            <a:spLocks noGrp="1"/>
          </p:cNvSpPr>
          <p:nvPr>
            <p:ph type="sldNum" sz="quarter" idx="5"/>
          </p:nvPr>
        </p:nvSpPr>
        <p:spPr/>
        <p:txBody>
          <a:bodyPr/>
          <a:lstStyle/>
          <a:p>
            <a:fld id="{84CB6C83-B894-2740-9986-97D8BB6F6D98}" type="slidenum">
              <a:rPr lang="en-US" smtClean="0"/>
              <a:t>58</a:t>
            </a:fld>
            <a:endParaRPr lang="en-US"/>
          </a:p>
        </p:txBody>
      </p:sp>
    </p:spTree>
    <p:extLst>
      <p:ext uri="{BB962C8B-B14F-4D97-AF65-F5344CB8AC3E}">
        <p14:creationId xmlns:p14="http://schemas.microsoft.com/office/powerpoint/2010/main" val="2133901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4CB6C83-B894-2740-9986-97D8BB6F6D98}" type="slidenum">
              <a:rPr lang="en-US" smtClean="0"/>
              <a:t>59</a:t>
            </a:fld>
            <a:endParaRPr lang="en-US"/>
          </a:p>
        </p:txBody>
      </p:sp>
    </p:spTree>
    <p:extLst>
      <p:ext uri="{BB962C8B-B14F-4D97-AF65-F5344CB8AC3E}">
        <p14:creationId xmlns:p14="http://schemas.microsoft.com/office/powerpoint/2010/main" val="355694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2ED5-4513-AC46-C70C-A8AEC7D18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FFA06-63FB-4043-62E1-0457458DC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F5E7D-46BB-4205-3A50-60F51FC0398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02A9902-7CDE-32F5-606E-568336FC0059}"/>
              </a:ext>
            </a:extLst>
          </p:cNvPr>
          <p:cNvSpPr>
            <a:spLocks noGrp="1"/>
          </p:cNvSpPr>
          <p:nvPr>
            <p:ph type="sldNum" sz="quarter" idx="5"/>
          </p:nvPr>
        </p:nvSpPr>
        <p:spPr/>
        <p:txBody>
          <a:bodyPr/>
          <a:lstStyle/>
          <a:p>
            <a:fld id="{84CB6C83-B894-2740-9986-97D8BB6F6D98}" type="slidenum">
              <a:rPr lang="en-US" smtClean="0"/>
              <a:t>6</a:t>
            </a:fld>
            <a:endParaRPr lang="en-US"/>
          </a:p>
        </p:txBody>
      </p:sp>
    </p:spTree>
    <p:extLst>
      <p:ext uri="{BB962C8B-B14F-4D97-AF65-F5344CB8AC3E}">
        <p14:creationId xmlns:p14="http://schemas.microsoft.com/office/powerpoint/2010/main" val="365981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ACB5-4033-C5E0-E51A-A6C6E28C8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87E82-2E27-BEAB-BA3F-97750CC04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3772C-6E47-67C5-AEFD-44717292579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01498EC-D3DF-C960-D2B6-FA8062AE7E07}"/>
              </a:ext>
            </a:extLst>
          </p:cNvPr>
          <p:cNvSpPr>
            <a:spLocks noGrp="1"/>
          </p:cNvSpPr>
          <p:nvPr>
            <p:ph type="sldNum" sz="quarter" idx="5"/>
          </p:nvPr>
        </p:nvSpPr>
        <p:spPr/>
        <p:txBody>
          <a:bodyPr/>
          <a:lstStyle/>
          <a:p>
            <a:fld id="{84CB6C83-B894-2740-9986-97D8BB6F6D98}" type="slidenum">
              <a:rPr lang="en-US" smtClean="0"/>
              <a:t>7</a:t>
            </a:fld>
            <a:endParaRPr lang="en-US"/>
          </a:p>
        </p:txBody>
      </p:sp>
    </p:spTree>
    <p:extLst>
      <p:ext uri="{BB962C8B-B14F-4D97-AF65-F5344CB8AC3E}">
        <p14:creationId xmlns:p14="http://schemas.microsoft.com/office/powerpoint/2010/main" val="253268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29E03-FF3D-7F7A-B7FE-F24A1D5BD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8C0E3-DCD5-8887-DFEF-5621A278E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82554-4E7C-BF2A-DD29-66AFE986344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6941AD8-DD0F-20AF-8E2E-BCC1F9338F6C}"/>
              </a:ext>
            </a:extLst>
          </p:cNvPr>
          <p:cNvSpPr>
            <a:spLocks noGrp="1"/>
          </p:cNvSpPr>
          <p:nvPr>
            <p:ph type="sldNum" sz="quarter" idx="5"/>
          </p:nvPr>
        </p:nvSpPr>
        <p:spPr/>
        <p:txBody>
          <a:bodyPr/>
          <a:lstStyle/>
          <a:p>
            <a:fld id="{84CB6C83-B894-2740-9986-97D8BB6F6D98}" type="slidenum">
              <a:rPr lang="en-US" smtClean="0"/>
              <a:t>8</a:t>
            </a:fld>
            <a:endParaRPr lang="en-US"/>
          </a:p>
        </p:txBody>
      </p:sp>
    </p:spTree>
    <p:extLst>
      <p:ext uri="{BB962C8B-B14F-4D97-AF65-F5344CB8AC3E}">
        <p14:creationId xmlns:p14="http://schemas.microsoft.com/office/powerpoint/2010/main" val="2341574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4A07-7175-B5B6-D018-EC5313B27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8D783-B482-7A62-4B6D-713A3F1ED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B3085-42FE-2FBB-F50B-AA8EBC0315A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C2816B4-D595-CB57-FE8A-DAD555DBB76E}"/>
              </a:ext>
            </a:extLst>
          </p:cNvPr>
          <p:cNvSpPr>
            <a:spLocks noGrp="1"/>
          </p:cNvSpPr>
          <p:nvPr>
            <p:ph type="sldNum" sz="quarter" idx="5"/>
          </p:nvPr>
        </p:nvSpPr>
        <p:spPr/>
        <p:txBody>
          <a:bodyPr/>
          <a:lstStyle/>
          <a:p>
            <a:fld id="{84CB6C83-B894-2740-9986-97D8BB6F6D98}" type="slidenum">
              <a:rPr lang="en-US" smtClean="0"/>
              <a:t>9</a:t>
            </a:fld>
            <a:endParaRPr lang="en-US"/>
          </a:p>
        </p:txBody>
      </p:sp>
    </p:spTree>
    <p:extLst>
      <p:ext uri="{BB962C8B-B14F-4D97-AF65-F5344CB8AC3E}">
        <p14:creationId xmlns:p14="http://schemas.microsoft.com/office/powerpoint/2010/main" val="389182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1143000"/>
          </a:xfrm>
        </p:spPr>
        <p:txBody>
          <a:bodyPr/>
          <a:lstStyle/>
          <a:p>
            <a:r>
              <a:rPr lang="en-US"/>
              <a:t>Click To Edit Title</a:t>
            </a:r>
          </a:p>
        </p:txBody>
      </p:sp>
      <p:cxnSp>
        <p:nvCxnSpPr>
          <p:cNvPr id="8" name="Straight Connector 7"/>
          <p:cNvCxnSpPr/>
          <p:nvPr userDrawn="1"/>
        </p:nvCxnSpPr>
        <p:spPr>
          <a:xfrm>
            <a:off x="457200" y="129397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24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28800"/>
            <a:ext cx="7772400" cy="900546"/>
          </a:xfrm>
        </p:spPr>
        <p:txBody>
          <a:bodyPr anchor="b"/>
          <a:lstStyle>
            <a:lvl1pPr algn="l">
              <a:defRPr/>
            </a:lvl1pPr>
          </a:lstStyle>
          <a:p>
            <a:r>
              <a:rPr lang="en-US"/>
              <a:t>Click To Edit Title</a:t>
            </a:r>
          </a:p>
        </p:txBody>
      </p:sp>
      <p:cxnSp>
        <p:nvCxnSpPr>
          <p:cNvPr id="8" name="Straight Connector 7"/>
          <p:cNvCxnSpPr/>
          <p:nvPr userDrawn="1"/>
        </p:nvCxnSpPr>
        <p:spPr>
          <a:xfrm>
            <a:off x="685800" y="2819400"/>
            <a:ext cx="777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685800" y="28956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Subtitle</a:t>
            </a:r>
          </a:p>
        </p:txBody>
      </p:sp>
      <p:pic>
        <p:nvPicPr>
          <p:cNvPr id="5" name="Picture 4">
            <a:extLst>
              <a:ext uri="{FF2B5EF4-FFF2-40B4-BE49-F238E27FC236}">
                <a16:creationId xmlns:a16="http://schemas.microsoft.com/office/drawing/2014/main" id="{B0851957-DED3-3940-AB4D-C3C3BD9AC732}"/>
              </a:ext>
            </a:extLst>
          </p:cNvPr>
          <p:cNvPicPr>
            <a:picLocks noChangeAspect="1"/>
          </p:cNvPicPr>
          <p:nvPr userDrawn="1"/>
        </p:nvPicPr>
        <p:blipFill>
          <a:blip r:embed="rId2"/>
          <a:stretch>
            <a:fillRect/>
          </a:stretch>
        </p:blipFill>
        <p:spPr>
          <a:xfrm>
            <a:off x="457200" y="6324600"/>
            <a:ext cx="1676400" cy="362103"/>
          </a:xfrm>
          <a:prstGeom prst="rect">
            <a:avLst/>
          </a:prstGeom>
        </p:spPr>
      </p:pic>
    </p:spTree>
    <p:extLst>
      <p:ext uri="{BB962C8B-B14F-4D97-AF65-F5344CB8AC3E}">
        <p14:creationId xmlns:p14="http://schemas.microsoft.com/office/powerpoint/2010/main" val="96432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lvl1pPr>
          </a:lstStyle>
          <a:p>
            <a:r>
              <a:rPr lang="en-US"/>
              <a:t>Click To Edit Title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text</a:t>
            </a:r>
          </a:p>
        </p:txBody>
      </p:sp>
      <p:cxnSp>
        <p:nvCxnSpPr>
          <p:cNvPr id="7" name="Straight Connector 6"/>
          <p:cNvCxnSpPr/>
          <p:nvPr userDrawn="1"/>
        </p:nvCxnSpPr>
        <p:spPr>
          <a:xfrm>
            <a:off x="722313" y="4406900"/>
            <a:ext cx="777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49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129397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16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417638"/>
            <a:ext cx="4040188"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457200" y="2590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417638"/>
            <a:ext cx="4041775"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hasCustomPrompt="1"/>
          </p:nvPr>
        </p:nvSpPr>
        <p:spPr>
          <a:xfrm>
            <a:off x="4666981" y="2590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129397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24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49683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cxnSp>
        <p:nvCxnSpPr>
          <p:cNvPr id="3" name="Straight Connector 2"/>
          <p:cNvCxnSpPr/>
          <p:nvPr userDrawn="1"/>
        </p:nvCxnSpPr>
        <p:spPr>
          <a:xfrm>
            <a:off x="457200" y="129397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56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722376"/>
            <a:ext cx="8229600" cy="4525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69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6" name="Rectangle 5"/>
          <p:cNvSpPr/>
          <p:nvPr userDrawn="1"/>
        </p:nvSpPr>
        <p:spPr>
          <a:xfrm>
            <a:off x="0" y="0"/>
            <a:ext cx="9144000" cy="381000"/>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0F3992-BE99-8141-A742-C6F3158CF1E1}"/>
              </a:ext>
            </a:extLst>
          </p:cNvPr>
          <p:cNvSpPr/>
          <p:nvPr userDrawn="1"/>
        </p:nvSpPr>
        <p:spPr>
          <a:xfrm>
            <a:off x="0" y="6766560"/>
            <a:ext cx="9144000" cy="91440"/>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54515"/>
      </p:ext>
    </p:extLst>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9" r:id="rId8"/>
    <p:sldLayoutId id="2147483698" r:id="rId9"/>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016/j.jadohealth.2015.09.018" TargetMode="External"/><Relationship Id="rId2" Type="http://schemas.openxmlformats.org/officeDocument/2006/relationships/hyperlink" Target="http://ww2.nasbhc.org/RoadMap/PlanningandEvaluation/Evaluation/Guidebook%20for%20Evaluating%20SBHCs.pdf" TargetMode="External"/><Relationship Id="rId1" Type="http://schemas.openxmlformats.org/officeDocument/2006/relationships/slideLayout" Target="../slideLayouts/slideLayout1.xml"/><Relationship Id="rId6" Type="http://schemas.openxmlformats.org/officeDocument/2006/relationships/hyperlink" Target="https://doi.org/10.1016/j.jadohealth.2009.07.002" TargetMode="External"/><Relationship Id="rId5" Type="http://schemas.openxmlformats.org/officeDocument/2006/relationships/hyperlink" Target="https://doi.org/10.1542/peds.2006-2314" TargetMode="External"/><Relationship Id="rId4" Type="http://schemas.openxmlformats.org/officeDocument/2006/relationships/hyperlink" Target="https://doi.org/10.1016/j.cnur.2005.07.00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b="0" i="0" u="none" strike="noStrike">
                <a:solidFill>
                  <a:srgbClr val="000000"/>
                </a:solidFill>
                <a:effectLst/>
                <a:latin typeface="Aptos Display" panose="020B0004020202020204" pitchFamily="34" charset="0"/>
              </a:rPr>
              <a:t>Evaluating School-Based Health Center Initiatives</a:t>
            </a:r>
            <a:endParaRPr lang="en-US" sz="6600"/>
          </a:p>
        </p:txBody>
      </p:sp>
      <p:sp>
        <p:nvSpPr>
          <p:cNvPr id="9" name="Subtitle 8">
            <a:extLst>
              <a:ext uri="{FF2B5EF4-FFF2-40B4-BE49-F238E27FC236}">
                <a16:creationId xmlns:a16="http://schemas.microsoft.com/office/drawing/2014/main" id="{2C627585-C7E1-4CFD-9247-DAB91A148D22}"/>
              </a:ext>
            </a:extLst>
          </p:cNvPr>
          <p:cNvSpPr>
            <a:spLocks noGrp="1"/>
          </p:cNvSpPr>
          <p:nvPr>
            <p:ph type="subTitle" idx="1"/>
          </p:nvPr>
        </p:nvSpPr>
        <p:spPr>
          <a:xfrm>
            <a:off x="685800" y="2895600"/>
            <a:ext cx="7543800" cy="1752600"/>
          </a:xfrm>
        </p:spPr>
        <p:txBody>
          <a:bodyPr vert="horz" lIns="91440" tIns="45720" rIns="91440" bIns="45720" rtlCol="0" anchor="t">
            <a:noAutofit/>
          </a:bodyPr>
          <a:lstStyle/>
          <a:p>
            <a:r>
              <a:rPr lang="en-US" sz="1800" b="0" i="0" u="none" strike="noStrike">
                <a:solidFill>
                  <a:srgbClr val="000000"/>
                </a:solidFill>
                <a:effectLst/>
                <a:latin typeface="Aptos Display"/>
              </a:rPr>
              <a:t>The Center on Poverty and Community Development</a:t>
            </a:r>
            <a:endParaRPr lang="en-US" sz="2800">
              <a:latin typeface="Aptos Display"/>
            </a:endParaRPr>
          </a:p>
        </p:txBody>
      </p:sp>
      <p:sp>
        <p:nvSpPr>
          <p:cNvPr id="3" name="Subtitle 8">
            <a:extLst>
              <a:ext uri="{FF2B5EF4-FFF2-40B4-BE49-F238E27FC236}">
                <a16:creationId xmlns:a16="http://schemas.microsoft.com/office/drawing/2014/main" id="{0B3D873B-2954-895D-5B3B-68B76EB51471}"/>
              </a:ext>
            </a:extLst>
          </p:cNvPr>
          <p:cNvSpPr txBox="1">
            <a:spLocks/>
          </p:cNvSpPr>
          <p:nvPr/>
        </p:nvSpPr>
        <p:spPr>
          <a:xfrm>
            <a:off x="5713651" y="6355619"/>
            <a:ext cx="3426977" cy="376954"/>
          </a:xfrm>
          <a:prstGeom prst="rect">
            <a:avLst/>
          </a:prstGeom>
        </p:spPr>
        <p:txBody>
          <a:bodyPr vert="horz" lIns="91440" tIns="45720" rIns="91440" bIns="45720" rtlCol="0" anchor="b">
            <a:noAutofit/>
          </a:bodyPr>
          <a:lstStyle>
            <a:lvl1pPr marL="0" indent="0" algn="l" defTabSz="914400" rtl="0" eaLnBrk="1" latinLnBrk="0" hangingPunct="1">
              <a:spcBef>
                <a:spcPts val="600"/>
              </a:spcBef>
              <a:buFont typeface="Arial" charset="0"/>
              <a:buNone/>
              <a:defRPr sz="3200" kern="1200">
                <a:solidFill>
                  <a:schemeClr val="tx1"/>
                </a:solidFill>
                <a:latin typeface="+mn-lt"/>
                <a:ea typeface="+mn-ea"/>
                <a:cs typeface="+mn-cs"/>
              </a:defRPr>
            </a:lvl1pPr>
            <a:lvl2pPr marL="457200" indent="0" algn="ctr" defTabSz="914400" rtl="0" eaLnBrk="1" latinLnBrk="0" hangingPunct="1">
              <a:spcBef>
                <a:spcPts val="600"/>
              </a:spcBef>
              <a:buFont typeface="Arial"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ts val="600"/>
              </a:spcBef>
              <a:buFont typeface="Arial"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600"/>
              </a:spcBef>
              <a:buFont typeface="Arial"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ts val="600"/>
              </a:spcBef>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200">
                <a:solidFill>
                  <a:srgbClr val="000000"/>
                </a:solidFill>
                <a:latin typeface="Aptos Display"/>
              </a:rPr>
              <a:t>Created August 2025</a:t>
            </a:r>
            <a:endParaRPr lang="en-US" sz="1200">
              <a:cs typeface="Arial"/>
            </a:endParaRPr>
          </a:p>
        </p:txBody>
      </p:sp>
    </p:spTree>
    <p:extLst>
      <p:ext uri="{BB962C8B-B14F-4D97-AF65-F5344CB8AC3E}">
        <p14:creationId xmlns:p14="http://schemas.microsoft.com/office/powerpoint/2010/main" val="2742512896"/>
      </p:ext>
    </p:extLst>
  </p:cSld>
  <p:clrMapOvr>
    <a:masterClrMapping/>
  </p:clrMapOvr>
  <mc:AlternateContent xmlns:mc="http://schemas.openxmlformats.org/markup-compatibility/2006" xmlns:p14="http://schemas.microsoft.com/office/powerpoint/2010/main">
    <mc:Choice Requires="p14">
      <p:transition spd="slow" p14:dur="2000" advTm="6905"/>
    </mc:Choice>
    <mc:Fallback xmlns="">
      <p:transition spd="slow" advTm="69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CA87-14B2-9CD8-F154-AAE1C0068FA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94BF05B-FEF8-8A9D-1460-F97133D2E0EC}"/>
              </a:ext>
            </a:extLst>
          </p:cNvPr>
          <p:cNvSpPr>
            <a:spLocks noGrp="1"/>
          </p:cNvSpPr>
          <p:nvPr>
            <p:ph type="title"/>
          </p:nvPr>
        </p:nvSpPr>
        <p:spPr/>
        <p:txBody>
          <a:bodyPr/>
          <a:lstStyle/>
          <a:p>
            <a:r>
              <a:rPr lang="en-US" sz="3200" b="0" i="0" u="none" strike="noStrike">
                <a:solidFill>
                  <a:srgbClr val="000000"/>
                </a:solidFill>
                <a:effectLst/>
                <a:latin typeface="Aptos Display"/>
              </a:rPr>
              <a:t>Purpose of Evaluation</a:t>
            </a:r>
            <a:endParaRPr lang="en-US" sz="6600"/>
          </a:p>
        </p:txBody>
      </p:sp>
      <p:sp>
        <p:nvSpPr>
          <p:cNvPr id="3" name="Content Placeholder 2">
            <a:extLst>
              <a:ext uri="{FF2B5EF4-FFF2-40B4-BE49-F238E27FC236}">
                <a16:creationId xmlns:a16="http://schemas.microsoft.com/office/drawing/2014/main" id="{4E2CF48D-43E3-3FF5-261D-5518B082AE25}"/>
              </a:ext>
            </a:extLst>
          </p:cNvPr>
          <p:cNvSpPr>
            <a:spLocks noGrp="1"/>
          </p:cNvSpPr>
          <p:nvPr>
            <p:ph idx="1"/>
          </p:nvPr>
        </p:nvSpPr>
        <p:spPr>
          <a:xfrm>
            <a:off x="457200" y="1553308"/>
            <a:ext cx="8229600" cy="2298579"/>
          </a:xfrm>
        </p:spPr>
        <p:txBody>
          <a:bodyPr vert="horz" lIns="91440" tIns="45720" rIns="91440" bIns="45720" rtlCol="0" anchor="t">
            <a:noAutofit/>
          </a:bodyPr>
          <a:lstStyle/>
          <a:p>
            <a:pPr lvl="1"/>
            <a:r>
              <a:rPr lang="en-US">
                <a:latin typeface="Aptos"/>
                <a:cs typeface="Arial"/>
              </a:rPr>
              <a:t>Examine </a:t>
            </a:r>
            <a:r>
              <a:rPr lang="en-US" b="1">
                <a:solidFill>
                  <a:schemeClr val="tx2"/>
                </a:solidFill>
                <a:latin typeface="Aptos"/>
                <a:cs typeface="Arial"/>
              </a:rPr>
              <a:t>SBHC impact</a:t>
            </a:r>
            <a:r>
              <a:rPr lang="en-US">
                <a:latin typeface="Aptos"/>
                <a:cs typeface="Arial"/>
              </a:rPr>
              <a:t> on students, families, neighborhoods</a:t>
            </a:r>
          </a:p>
          <a:p>
            <a:pPr lvl="1"/>
            <a:r>
              <a:rPr lang="en-US">
                <a:latin typeface="Aptos"/>
                <a:cs typeface="Arial"/>
              </a:rPr>
              <a:t>Develops a </a:t>
            </a:r>
            <a:r>
              <a:rPr lang="en-US" b="1">
                <a:solidFill>
                  <a:schemeClr val="tx2"/>
                </a:solidFill>
                <a:latin typeface="Aptos"/>
                <a:cs typeface="Arial"/>
              </a:rPr>
              <a:t>feedback loop</a:t>
            </a:r>
            <a:r>
              <a:rPr lang="en-US">
                <a:latin typeface="Aptos"/>
                <a:cs typeface="Arial"/>
              </a:rPr>
              <a:t> to improve care, streamline processes, decision-making, and planning</a:t>
            </a:r>
          </a:p>
          <a:p>
            <a:pPr lvl="1"/>
            <a:r>
              <a:rPr lang="en-US">
                <a:latin typeface="Aptos"/>
                <a:cs typeface="Arial"/>
              </a:rPr>
              <a:t>Supports the </a:t>
            </a:r>
            <a:r>
              <a:rPr lang="en-US" b="1">
                <a:solidFill>
                  <a:schemeClr val="tx2"/>
                </a:solidFill>
                <a:latin typeface="Aptos"/>
                <a:cs typeface="Arial"/>
              </a:rPr>
              <a:t>larger system of SBHC collaborators</a:t>
            </a:r>
          </a:p>
          <a:p>
            <a:pPr lvl="2">
              <a:buFont typeface="Wingdings" charset="0"/>
              <a:buChar char="§"/>
            </a:pPr>
            <a:r>
              <a:rPr lang="en-US" sz="2000">
                <a:latin typeface="Aptos"/>
                <a:cs typeface="Arial"/>
              </a:rPr>
              <a:t>Findings can be used to secure additional funding, meet reporting requirements, and increase accountability </a:t>
            </a:r>
          </a:p>
          <a:p>
            <a:pPr lvl="1"/>
            <a:r>
              <a:rPr lang="en-US">
                <a:latin typeface="Aptos"/>
                <a:cs typeface="Arial"/>
              </a:rPr>
              <a:t>National School-Based Health Alliance performance measures</a:t>
            </a:r>
            <a:r>
              <a:rPr lang="en-US" baseline="30000">
                <a:latin typeface="Aptos"/>
                <a:cs typeface="Arial"/>
              </a:rPr>
              <a:t>1,2</a:t>
            </a:r>
          </a:p>
          <a:p>
            <a:pPr marL="914400" lvl="2" indent="0">
              <a:buNone/>
            </a:pPr>
            <a:endParaRPr lang="en-US" sz="2000">
              <a:latin typeface="Aptos"/>
              <a:cs typeface="Arial"/>
            </a:endParaRPr>
          </a:p>
          <a:p>
            <a:pPr lvl="1"/>
            <a:endParaRPr lang="en-US">
              <a:latin typeface="Aptos"/>
              <a:cs typeface="Arial"/>
            </a:endParaRPr>
          </a:p>
        </p:txBody>
      </p:sp>
    </p:spTree>
    <p:extLst>
      <p:ext uri="{BB962C8B-B14F-4D97-AF65-F5344CB8AC3E}">
        <p14:creationId xmlns:p14="http://schemas.microsoft.com/office/powerpoint/2010/main" val="339811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D1A5-9E38-A4EE-DC5A-EA880A50891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DB0B8BD-4D14-F5E8-FEBB-6F7C8DB1E22C}"/>
              </a:ext>
            </a:extLst>
          </p:cNvPr>
          <p:cNvSpPr>
            <a:spLocks noGrp="1"/>
          </p:cNvSpPr>
          <p:nvPr>
            <p:ph type="title"/>
          </p:nvPr>
        </p:nvSpPr>
        <p:spPr/>
        <p:txBody>
          <a:bodyPr/>
          <a:lstStyle/>
          <a:p>
            <a:r>
              <a:rPr lang="en-US" sz="3200" b="0" i="0" u="none" strike="noStrike">
                <a:solidFill>
                  <a:srgbClr val="000000"/>
                </a:solidFill>
                <a:effectLst/>
                <a:latin typeface="Aptos Display"/>
              </a:rPr>
              <a:t>Purpose of Evaluation</a:t>
            </a:r>
            <a:endParaRPr lang="en-US" sz="6600"/>
          </a:p>
        </p:txBody>
      </p:sp>
      <p:sp>
        <p:nvSpPr>
          <p:cNvPr id="2" name="Speech Bubble: Rectangle with Corners Rounded 1">
            <a:extLst>
              <a:ext uri="{FF2B5EF4-FFF2-40B4-BE49-F238E27FC236}">
                <a16:creationId xmlns:a16="http://schemas.microsoft.com/office/drawing/2014/main" id="{20A4960F-E71B-D1EB-F9D5-488AA3F01241}"/>
              </a:ext>
            </a:extLst>
          </p:cNvPr>
          <p:cNvSpPr/>
          <p:nvPr/>
        </p:nvSpPr>
        <p:spPr>
          <a:xfrm>
            <a:off x="1092028" y="2774353"/>
            <a:ext cx="6955453" cy="139962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latin typeface="Aptos"/>
                <a:cs typeface="Arial"/>
              </a:rPr>
              <a:t>A helpful resource to understand SBHC program evaluation is </a:t>
            </a:r>
            <a:r>
              <a:rPr lang="en-US" sz="2000" b="1">
                <a:solidFill>
                  <a:schemeClr val="tx2"/>
                </a:solidFill>
                <a:latin typeface="Aptos"/>
                <a:cs typeface="Arial"/>
              </a:rPr>
              <a:t>Evaluation of School-Based Health Center Programs and Services: The Whys and </a:t>
            </a:r>
            <a:r>
              <a:rPr lang="en-US" sz="2000" b="1" err="1">
                <a:solidFill>
                  <a:schemeClr val="tx2"/>
                </a:solidFill>
                <a:latin typeface="Aptos"/>
                <a:cs typeface="Arial"/>
              </a:rPr>
              <a:t>Hows</a:t>
            </a:r>
            <a:r>
              <a:rPr lang="en-US" sz="2000" b="1">
                <a:solidFill>
                  <a:schemeClr val="tx2"/>
                </a:solidFill>
                <a:latin typeface="Aptos"/>
                <a:cs typeface="Arial"/>
              </a:rPr>
              <a:t> of Demonstrating Program Effectiveness</a:t>
            </a:r>
            <a:r>
              <a:rPr lang="en-US" sz="2000" baseline="30000">
                <a:solidFill>
                  <a:schemeClr val="tx1"/>
                </a:solidFill>
                <a:latin typeface="Aptos"/>
                <a:cs typeface="Arial"/>
              </a:rPr>
              <a:t>3</a:t>
            </a:r>
          </a:p>
        </p:txBody>
      </p:sp>
    </p:spTree>
    <p:extLst>
      <p:ext uri="{BB962C8B-B14F-4D97-AF65-F5344CB8AC3E}">
        <p14:creationId xmlns:p14="http://schemas.microsoft.com/office/powerpoint/2010/main" val="329682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655C-9BB5-6979-836B-0E826A7AD00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DC56805-6039-F048-6E38-4EA61FFFD78C}"/>
              </a:ext>
            </a:extLst>
          </p:cNvPr>
          <p:cNvSpPr>
            <a:spLocks noGrp="1"/>
          </p:cNvSpPr>
          <p:nvPr>
            <p:ph type="title"/>
          </p:nvPr>
        </p:nvSpPr>
        <p:spPr/>
        <p:txBody>
          <a:bodyPr/>
          <a:lstStyle/>
          <a:p>
            <a:r>
              <a:rPr lang="en-US" sz="3200">
                <a:latin typeface="Aptos Display"/>
              </a:rPr>
              <a:t>Purpose of Evaluation</a:t>
            </a:r>
          </a:p>
        </p:txBody>
      </p:sp>
      <p:sp>
        <p:nvSpPr>
          <p:cNvPr id="3" name="Content Placeholder 2">
            <a:extLst>
              <a:ext uri="{FF2B5EF4-FFF2-40B4-BE49-F238E27FC236}">
                <a16:creationId xmlns:a16="http://schemas.microsoft.com/office/drawing/2014/main" id="{7AB09771-E12A-1441-C9D4-C8F3BF0FEA53}"/>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pic>
        <p:nvPicPr>
          <p:cNvPr id="2" name="Graphic 1" descr="Pencil outline">
            <a:extLst>
              <a:ext uri="{FF2B5EF4-FFF2-40B4-BE49-F238E27FC236}">
                <a16:creationId xmlns:a16="http://schemas.microsoft.com/office/drawing/2014/main" id="{96383C26-A894-E641-C3D4-2852DB7740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7684" y="566296"/>
            <a:ext cx="447189" cy="447189"/>
          </a:xfrm>
          <a:prstGeom prst="rect">
            <a:avLst/>
          </a:prstGeom>
        </p:spPr>
      </p:pic>
      <p:pic>
        <p:nvPicPr>
          <p:cNvPr id="5" name="Picture 4" descr="A red rectangular box with white text&#10;&#10;AI-generated content may be incorrect.">
            <a:extLst>
              <a:ext uri="{FF2B5EF4-FFF2-40B4-BE49-F238E27FC236}">
                <a16:creationId xmlns:a16="http://schemas.microsoft.com/office/drawing/2014/main" id="{9A99F63F-6701-A841-9D34-615D589F6875}"/>
              </a:ext>
            </a:extLst>
          </p:cNvPr>
          <p:cNvPicPr>
            <a:picLocks noChangeAspect="1"/>
          </p:cNvPicPr>
          <p:nvPr/>
        </p:nvPicPr>
        <p:blipFill>
          <a:blip r:embed="rId5"/>
          <a:stretch>
            <a:fillRect/>
          </a:stretch>
        </p:blipFill>
        <p:spPr>
          <a:xfrm>
            <a:off x="163286" y="1674867"/>
            <a:ext cx="8817429" cy="3660667"/>
          </a:xfrm>
          <a:prstGeom prst="rect">
            <a:avLst/>
          </a:prstGeom>
        </p:spPr>
      </p:pic>
    </p:spTree>
    <p:extLst>
      <p:ext uri="{BB962C8B-B14F-4D97-AF65-F5344CB8AC3E}">
        <p14:creationId xmlns:p14="http://schemas.microsoft.com/office/powerpoint/2010/main" val="241621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2EAA9-6D74-FA6B-C488-89E6BE2B90E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40CD21D-B3D9-85DA-6B00-9F9D7333FF97}"/>
              </a:ext>
            </a:extLst>
          </p:cNvPr>
          <p:cNvSpPr>
            <a:spLocks noGrp="1"/>
          </p:cNvSpPr>
          <p:nvPr>
            <p:ph type="title"/>
          </p:nvPr>
        </p:nvSpPr>
        <p:spPr/>
        <p:txBody>
          <a:bodyPr/>
          <a:lstStyle/>
          <a:p>
            <a:r>
              <a:rPr lang="en-US" sz="3200" b="0" i="0" u="none" strike="noStrike">
                <a:solidFill>
                  <a:srgbClr val="000000"/>
                </a:solidFill>
                <a:effectLst/>
                <a:latin typeface="Aptos Display" panose="020B0004020202020204" pitchFamily="34" charset="0"/>
              </a:rPr>
              <a:t>Benefits to Evaluation</a:t>
            </a:r>
            <a:endParaRPr lang="en-US" sz="7200"/>
          </a:p>
        </p:txBody>
      </p:sp>
      <p:sp>
        <p:nvSpPr>
          <p:cNvPr id="3" name="Content Placeholder 2">
            <a:extLst>
              <a:ext uri="{FF2B5EF4-FFF2-40B4-BE49-F238E27FC236}">
                <a16:creationId xmlns:a16="http://schemas.microsoft.com/office/drawing/2014/main" id="{C7A69F70-DC4D-CC7C-F35B-05F970EC707F}"/>
              </a:ext>
            </a:extLst>
          </p:cNvPr>
          <p:cNvSpPr>
            <a:spLocks noGrp="1"/>
          </p:cNvSpPr>
          <p:nvPr>
            <p:ph idx="1"/>
          </p:nvPr>
        </p:nvSpPr>
        <p:spPr/>
        <p:txBody>
          <a:bodyPr vert="horz" lIns="91440" tIns="45720" rIns="91440" bIns="45720" rtlCol="0" anchor="t">
            <a:noAutofit/>
          </a:bodyPr>
          <a:lstStyle/>
          <a:p>
            <a:r>
              <a:rPr lang="en-US" b="1">
                <a:solidFill>
                  <a:schemeClr val="tx2"/>
                </a:solidFill>
                <a:latin typeface="Aptos"/>
                <a:cs typeface="Arial"/>
              </a:rPr>
              <a:t>Reflection </a:t>
            </a:r>
            <a:r>
              <a:rPr lang="en-US">
                <a:latin typeface="Aptos"/>
                <a:cs typeface="Arial"/>
              </a:rPr>
              <a:t>– learn what works (and doesn't!) in real time</a:t>
            </a:r>
          </a:p>
          <a:p>
            <a:r>
              <a:rPr lang="en-US" b="1">
                <a:solidFill>
                  <a:schemeClr val="tx2"/>
                </a:solidFill>
                <a:latin typeface="Aptos"/>
                <a:cs typeface="Arial"/>
              </a:rPr>
              <a:t>Transparency </a:t>
            </a:r>
            <a:r>
              <a:rPr lang="en-US">
                <a:latin typeface="Aptos"/>
                <a:cs typeface="Arial"/>
              </a:rPr>
              <a:t>– share results openly to build trust</a:t>
            </a:r>
          </a:p>
          <a:p>
            <a:r>
              <a:rPr lang="en-US" b="1">
                <a:solidFill>
                  <a:schemeClr val="tx2"/>
                </a:solidFill>
                <a:latin typeface="Aptos"/>
                <a:cs typeface="Arial"/>
              </a:rPr>
              <a:t>Process improvement</a:t>
            </a:r>
            <a:r>
              <a:rPr lang="en-US">
                <a:solidFill>
                  <a:schemeClr val="tx2"/>
                </a:solidFill>
                <a:latin typeface="Aptos"/>
                <a:cs typeface="Arial"/>
              </a:rPr>
              <a:t> </a:t>
            </a:r>
            <a:r>
              <a:rPr lang="en-US">
                <a:latin typeface="Aptos"/>
                <a:cs typeface="Arial"/>
              </a:rPr>
              <a:t>– optimize workflows for better service delivery</a:t>
            </a:r>
          </a:p>
          <a:p>
            <a:r>
              <a:rPr lang="en-US" b="1">
                <a:solidFill>
                  <a:schemeClr val="tx2"/>
                </a:solidFill>
                <a:latin typeface="Aptos"/>
                <a:cs typeface="Arial"/>
              </a:rPr>
              <a:t>Measure outcomes</a:t>
            </a:r>
            <a:r>
              <a:rPr lang="en-US" b="1">
                <a:latin typeface="Aptos"/>
                <a:cs typeface="Arial"/>
              </a:rPr>
              <a:t> </a:t>
            </a:r>
            <a:r>
              <a:rPr lang="en-US">
                <a:latin typeface="Aptos"/>
                <a:cs typeface="Arial"/>
              </a:rPr>
              <a:t>– quantify clearly</a:t>
            </a:r>
          </a:p>
        </p:txBody>
      </p:sp>
    </p:spTree>
    <p:extLst>
      <p:ext uri="{BB962C8B-B14F-4D97-AF65-F5344CB8AC3E}">
        <p14:creationId xmlns:p14="http://schemas.microsoft.com/office/powerpoint/2010/main" val="63089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0CB29-808B-CFB0-1C3E-23F9B81F9D2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AECCB34-9521-115C-A269-27AD5831600E}"/>
              </a:ext>
            </a:extLst>
          </p:cNvPr>
          <p:cNvSpPr>
            <a:spLocks noGrp="1"/>
          </p:cNvSpPr>
          <p:nvPr>
            <p:ph type="title"/>
          </p:nvPr>
        </p:nvSpPr>
        <p:spPr/>
        <p:txBody>
          <a:bodyPr/>
          <a:lstStyle/>
          <a:p>
            <a:r>
              <a:rPr lang="en-US" sz="3200" b="0" i="0" u="none" strike="noStrike">
                <a:solidFill>
                  <a:srgbClr val="000000"/>
                </a:solidFill>
                <a:effectLst/>
                <a:latin typeface="Aptos Display"/>
              </a:rPr>
              <a:t>Benefits to Evaluation</a:t>
            </a:r>
            <a:r>
              <a:rPr lang="en-US" sz="3200">
                <a:solidFill>
                  <a:srgbClr val="000000"/>
                </a:solidFill>
                <a:latin typeface="Aptos Display"/>
              </a:rPr>
              <a:t> (Con't)</a:t>
            </a:r>
            <a:endParaRPr lang="en-US" sz="7200"/>
          </a:p>
        </p:txBody>
      </p:sp>
      <p:sp>
        <p:nvSpPr>
          <p:cNvPr id="3" name="Content Placeholder 2">
            <a:extLst>
              <a:ext uri="{FF2B5EF4-FFF2-40B4-BE49-F238E27FC236}">
                <a16:creationId xmlns:a16="http://schemas.microsoft.com/office/drawing/2014/main" id="{7B2318B7-2304-5254-3A9D-AFF64C1F3F6C}"/>
              </a:ext>
            </a:extLst>
          </p:cNvPr>
          <p:cNvSpPr>
            <a:spLocks noGrp="1"/>
          </p:cNvSpPr>
          <p:nvPr>
            <p:ph idx="1"/>
          </p:nvPr>
        </p:nvSpPr>
        <p:spPr/>
        <p:txBody>
          <a:bodyPr vert="horz" lIns="91440" tIns="45720" rIns="91440" bIns="45720" rtlCol="0" anchor="t">
            <a:noAutofit/>
          </a:bodyPr>
          <a:lstStyle/>
          <a:p>
            <a:r>
              <a:rPr lang="en-US" b="1">
                <a:solidFill>
                  <a:schemeClr val="tx2"/>
                </a:solidFill>
                <a:latin typeface="Aptos"/>
                <a:cs typeface="Arial"/>
              </a:rPr>
              <a:t>Assess impact</a:t>
            </a:r>
            <a:r>
              <a:rPr lang="en-US" b="1">
                <a:latin typeface="Aptos"/>
                <a:cs typeface="Arial"/>
              </a:rPr>
              <a:t> </a:t>
            </a:r>
            <a:r>
              <a:rPr lang="en-US">
                <a:latin typeface="Aptos"/>
                <a:cs typeface="Arial"/>
              </a:rPr>
              <a:t>– attribute changes due to SBHC</a:t>
            </a:r>
            <a:endParaRPr lang="en-US" sz="4000"/>
          </a:p>
          <a:p>
            <a:r>
              <a:rPr lang="en-US" b="1">
                <a:solidFill>
                  <a:schemeClr val="tx2"/>
                </a:solidFill>
                <a:latin typeface="Aptos"/>
                <a:cs typeface="Arial"/>
              </a:rPr>
              <a:t>Understand complexities of implementation</a:t>
            </a:r>
            <a:r>
              <a:rPr lang="en-US">
                <a:latin typeface="Aptos"/>
                <a:cs typeface="Arial"/>
              </a:rPr>
              <a:t> – reveal barriers to facilitate success</a:t>
            </a:r>
          </a:p>
          <a:p>
            <a:r>
              <a:rPr lang="en-US" b="1">
                <a:solidFill>
                  <a:schemeClr val="tx2"/>
                </a:solidFill>
                <a:latin typeface="Aptos"/>
                <a:cs typeface="Arial"/>
              </a:rPr>
              <a:t>Accountability </a:t>
            </a:r>
            <a:r>
              <a:rPr lang="en-US">
                <a:latin typeface="Aptos"/>
                <a:cs typeface="Arial"/>
              </a:rPr>
              <a:t>– demonstrate responsible stewardship</a:t>
            </a:r>
          </a:p>
          <a:p>
            <a:r>
              <a:rPr lang="en-US" b="1">
                <a:solidFill>
                  <a:schemeClr val="tx2"/>
                </a:solidFill>
                <a:latin typeface="Aptos"/>
                <a:cs typeface="Arial"/>
              </a:rPr>
              <a:t>Alignment </a:t>
            </a:r>
            <a:r>
              <a:rPr lang="en-US">
                <a:latin typeface="Aptos"/>
                <a:cs typeface="Arial"/>
              </a:rPr>
              <a:t>– ensure stakeholder priorities stay in sync</a:t>
            </a:r>
          </a:p>
          <a:p>
            <a:endParaRPr lang="en-US" sz="3600">
              <a:latin typeface="Aptos"/>
              <a:cs typeface="Arial"/>
            </a:endParaRPr>
          </a:p>
        </p:txBody>
      </p:sp>
    </p:spTree>
    <p:extLst>
      <p:ext uri="{BB962C8B-B14F-4D97-AF65-F5344CB8AC3E}">
        <p14:creationId xmlns:p14="http://schemas.microsoft.com/office/powerpoint/2010/main" val="163666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CBFB-6C5F-04A8-B1AC-D6667B336C2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3E6001F-37E1-4B67-9DC0-9B8FEFC0FD3E}"/>
              </a:ext>
            </a:extLst>
          </p:cNvPr>
          <p:cNvSpPr>
            <a:spLocks noGrp="1"/>
          </p:cNvSpPr>
          <p:nvPr>
            <p:ph type="title"/>
          </p:nvPr>
        </p:nvSpPr>
        <p:spPr/>
        <p:txBody>
          <a:bodyPr/>
          <a:lstStyle/>
          <a:p>
            <a:r>
              <a:rPr lang="en-US" sz="3200" b="0" i="0" u="none" strike="noStrike">
                <a:solidFill>
                  <a:srgbClr val="000000"/>
                </a:solidFill>
                <a:effectLst/>
                <a:latin typeface="Aptos Display"/>
              </a:rPr>
              <a:t>Benefits to Evaluation</a:t>
            </a:r>
            <a:endParaRPr lang="en-US" sz="3200">
              <a:latin typeface="Aptos Display"/>
            </a:endParaRPr>
          </a:p>
        </p:txBody>
      </p:sp>
      <p:sp>
        <p:nvSpPr>
          <p:cNvPr id="3" name="Content Placeholder 2">
            <a:extLst>
              <a:ext uri="{FF2B5EF4-FFF2-40B4-BE49-F238E27FC236}">
                <a16:creationId xmlns:a16="http://schemas.microsoft.com/office/drawing/2014/main" id="{FDE6062C-11C4-2693-DF88-C0E8BDFF9826}"/>
              </a:ext>
            </a:extLst>
          </p:cNvPr>
          <p:cNvSpPr>
            <a:spLocks noGrp="1"/>
          </p:cNvSpPr>
          <p:nvPr>
            <p:ph idx="1"/>
          </p:nvPr>
        </p:nvSpPr>
        <p:spPr/>
        <p:txBody>
          <a:bodyPr vert="horz" lIns="91440" tIns="45720" rIns="91440" bIns="45720" rtlCol="0" anchor="t">
            <a:noAutofit/>
          </a:bodyPr>
          <a:lstStyle/>
          <a:p>
            <a:endParaRPr lang="en-US">
              <a:latin typeface="Aptos"/>
              <a:cs typeface="Arial"/>
            </a:endParaRPr>
          </a:p>
          <a:p>
            <a:endParaRPr lang="en-US" sz="3600">
              <a:latin typeface="Aptos"/>
              <a:cs typeface="Arial"/>
            </a:endParaRPr>
          </a:p>
        </p:txBody>
      </p:sp>
      <p:pic>
        <p:nvPicPr>
          <p:cNvPr id="2" name="Picture 1" descr="A red and white rectangular box&#10;&#10;AI-generated content may be incorrect.">
            <a:extLst>
              <a:ext uri="{FF2B5EF4-FFF2-40B4-BE49-F238E27FC236}">
                <a16:creationId xmlns:a16="http://schemas.microsoft.com/office/drawing/2014/main" id="{3F032E85-6B6E-277F-B8F6-2B9011D809A1}"/>
              </a:ext>
            </a:extLst>
          </p:cNvPr>
          <p:cNvPicPr>
            <a:picLocks noChangeAspect="1"/>
          </p:cNvPicPr>
          <p:nvPr/>
        </p:nvPicPr>
        <p:blipFill>
          <a:blip r:embed="rId3"/>
          <a:stretch>
            <a:fillRect/>
          </a:stretch>
        </p:blipFill>
        <p:spPr>
          <a:xfrm>
            <a:off x="0" y="1854000"/>
            <a:ext cx="9144000" cy="3150000"/>
          </a:xfrm>
          <a:prstGeom prst="rect">
            <a:avLst/>
          </a:prstGeom>
        </p:spPr>
      </p:pic>
    </p:spTree>
    <p:extLst>
      <p:ext uri="{BB962C8B-B14F-4D97-AF65-F5344CB8AC3E}">
        <p14:creationId xmlns:p14="http://schemas.microsoft.com/office/powerpoint/2010/main" val="272657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z="3200" b="0" i="0" u="none" strike="noStrike">
                <a:solidFill>
                  <a:srgbClr val="000000"/>
                </a:solidFill>
                <a:effectLst/>
                <a:latin typeface="Aptos Display"/>
              </a:rPr>
              <a:t>Types of Evaluation</a:t>
            </a:r>
            <a:endParaRPr lang="en-US" sz="6600">
              <a:latin typeface="Aptos Display"/>
            </a:endParaRPr>
          </a:p>
        </p:txBody>
      </p:sp>
      <p:sp>
        <p:nvSpPr>
          <p:cNvPr id="9220" name="Rectangle 3"/>
          <p:cNvSpPr>
            <a:spLocks noGrp="1" noChangeArrowheads="1"/>
          </p:cNvSpPr>
          <p:nvPr>
            <p:ph type="body" idx="1"/>
          </p:nvPr>
        </p:nvSpPr>
        <p:spPr>
          <a:xfrm>
            <a:off x="457200" y="1401091"/>
            <a:ext cx="8229600" cy="5210433"/>
          </a:xfrm>
        </p:spPr>
        <p:txBody>
          <a:bodyPr vert="horz" lIns="91440" tIns="45720" rIns="91440" bIns="45720" rtlCol="0" anchor="t">
            <a:noAutofit/>
          </a:bodyPr>
          <a:lstStyle/>
          <a:p>
            <a:r>
              <a:rPr lang="en-US" sz="2800" b="1">
                <a:solidFill>
                  <a:schemeClr val="tx2"/>
                </a:solidFill>
                <a:latin typeface="Aptos"/>
                <a:cs typeface="Arial"/>
              </a:rPr>
              <a:t>Needs assessment</a:t>
            </a:r>
          </a:p>
          <a:p>
            <a:pPr lvl="1">
              <a:buFont typeface="Courier New" charset="0"/>
              <a:buChar char="o"/>
            </a:pPr>
            <a:r>
              <a:rPr lang="en-US" sz="2400">
                <a:latin typeface="Aptos"/>
                <a:cs typeface="Arial"/>
              </a:rPr>
              <a:t>What types of services do students in our community need?</a:t>
            </a:r>
          </a:p>
          <a:p>
            <a:pPr lvl="1">
              <a:buFont typeface="Courier New" charset="0"/>
              <a:buChar char="o"/>
            </a:pPr>
            <a:r>
              <a:rPr lang="en-US" sz="2400">
                <a:latin typeface="Aptos"/>
                <a:cs typeface="Arial"/>
              </a:rPr>
              <a:t>What are the differences in needs within the student population?</a:t>
            </a:r>
          </a:p>
          <a:p>
            <a:pPr lvl="1">
              <a:buFont typeface="Courier New" charset="0"/>
              <a:buChar char="o"/>
            </a:pPr>
            <a:r>
              <a:rPr lang="en-US" sz="2400">
                <a:latin typeface="Aptos"/>
                <a:cs typeface="Arial"/>
              </a:rPr>
              <a:t>What are the available resources, if any, to meet these needs?</a:t>
            </a:r>
          </a:p>
          <a:p>
            <a:pPr lvl="1">
              <a:buFont typeface="Courier New" charset="0"/>
              <a:buChar char="o"/>
            </a:pPr>
            <a:r>
              <a:rPr lang="en-US" sz="2400">
                <a:latin typeface="Aptos"/>
                <a:cs typeface="Arial"/>
              </a:rPr>
              <a:t>Is our SBHC still meeting the needs of our students?</a:t>
            </a:r>
          </a:p>
          <a:p>
            <a:pPr lvl="1">
              <a:buFont typeface="Courier New" charset="0"/>
              <a:buChar char="o"/>
            </a:pPr>
            <a:r>
              <a:rPr lang="en-US" sz="2400">
                <a:latin typeface="Aptos"/>
                <a:cs typeface="Arial"/>
              </a:rPr>
              <a:t>What has changed since the last time we did a needs assessment?</a:t>
            </a:r>
          </a:p>
          <a:p>
            <a:pPr lvl="1" indent="-342900">
              <a:buFont typeface="Courier New" charset="0"/>
              <a:buChar char="o"/>
            </a:pPr>
            <a:endParaRPr lang="en-US" sz="2400">
              <a:latin typeface="Aptos"/>
              <a:cs typeface="Arial"/>
            </a:endParaRPr>
          </a:p>
        </p:txBody>
      </p:sp>
    </p:spTree>
    <p:extLst>
      <p:ext uri="{BB962C8B-B14F-4D97-AF65-F5344CB8AC3E}">
        <p14:creationId xmlns:p14="http://schemas.microsoft.com/office/powerpoint/2010/main" val="31940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51FC6-BB95-8F67-1233-88198DE68307}"/>
            </a:ext>
          </a:extLst>
        </p:cNvPr>
        <p:cNvGrpSpPr/>
        <p:nvPr/>
      </p:nvGrpSpPr>
      <p:grpSpPr>
        <a:xfrm>
          <a:off x="0" y="0"/>
          <a:ext cx="0" cy="0"/>
          <a:chOff x="0" y="0"/>
          <a:chExt cx="0" cy="0"/>
        </a:xfrm>
      </p:grpSpPr>
      <p:sp>
        <p:nvSpPr>
          <p:cNvPr id="9219" name="Rectangle 2">
            <a:extLst>
              <a:ext uri="{FF2B5EF4-FFF2-40B4-BE49-F238E27FC236}">
                <a16:creationId xmlns:a16="http://schemas.microsoft.com/office/drawing/2014/main" id="{8DD154FD-8809-1F5C-6F4B-59228B60630C}"/>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Types of Evaluation</a:t>
            </a:r>
            <a:r>
              <a:rPr lang="en-US" sz="3200">
                <a:solidFill>
                  <a:srgbClr val="000000"/>
                </a:solidFill>
                <a:latin typeface="Aptos Display"/>
              </a:rPr>
              <a:t> (Con't)</a:t>
            </a:r>
            <a:endParaRPr lang="en-US" sz="6600">
              <a:latin typeface="Aptos Display"/>
            </a:endParaRPr>
          </a:p>
        </p:txBody>
      </p:sp>
      <p:sp>
        <p:nvSpPr>
          <p:cNvPr id="9220" name="Rectangle 3">
            <a:extLst>
              <a:ext uri="{FF2B5EF4-FFF2-40B4-BE49-F238E27FC236}">
                <a16:creationId xmlns:a16="http://schemas.microsoft.com/office/drawing/2014/main" id="{EEA3A930-4DC6-7435-8CB9-EB60CD2E84BF}"/>
              </a:ext>
            </a:extLst>
          </p:cNvPr>
          <p:cNvSpPr>
            <a:spLocks noGrp="1" noChangeArrowheads="1"/>
          </p:cNvSpPr>
          <p:nvPr>
            <p:ph type="body" idx="1"/>
          </p:nvPr>
        </p:nvSpPr>
        <p:spPr>
          <a:xfrm>
            <a:off x="457200" y="1427672"/>
            <a:ext cx="8229600" cy="4525963"/>
          </a:xfrm>
        </p:spPr>
        <p:txBody>
          <a:bodyPr vert="horz" lIns="91440" tIns="45720" rIns="91440" bIns="45720" rtlCol="0" anchor="t">
            <a:noAutofit/>
          </a:bodyPr>
          <a:lstStyle/>
          <a:p>
            <a:r>
              <a:rPr lang="en-US" sz="2800" b="1">
                <a:solidFill>
                  <a:schemeClr val="tx2"/>
                </a:solidFill>
                <a:latin typeface="Aptos"/>
                <a:cs typeface="Arial"/>
              </a:rPr>
              <a:t>Process evaluation</a:t>
            </a:r>
            <a:endParaRPr lang="en-US" sz="4000" b="1">
              <a:solidFill>
                <a:schemeClr val="tx2"/>
              </a:solidFill>
              <a:cs typeface="Arial"/>
            </a:endParaRPr>
          </a:p>
          <a:p>
            <a:pPr lvl="1">
              <a:buFont typeface="Courier New" charset="0"/>
              <a:buChar char="o"/>
            </a:pPr>
            <a:r>
              <a:rPr lang="en-US" sz="2400">
                <a:latin typeface="Aptos"/>
                <a:cs typeface="Arial"/>
              </a:rPr>
              <a:t>What are the circumstances under which the SBHC implementation occurred?</a:t>
            </a:r>
          </a:p>
          <a:p>
            <a:pPr lvl="1">
              <a:buFont typeface="Courier New" charset="0"/>
              <a:buChar char="o"/>
            </a:pPr>
            <a:r>
              <a:rPr lang="en-US" sz="2400">
                <a:latin typeface="Aptos"/>
                <a:cs typeface="Arial"/>
              </a:rPr>
              <a:t>Have implementation activities aligned with the intended planning process and initial timelines?</a:t>
            </a:r>
          </a:p>
          <a:p>
            <a:pPr lvl="1">
              <a:buFont typeface="Courier New" charset="0"/>
              <a:buChar char="o"/>
            </a:pPr>
            <a:r>
              <a:rPr lang="en-US" sz="2400">
                <a:latin typeface="Aptos"/>
                <a:cs typeface="Arial"/>
              </a:rPr>
              <a:t>Which services are being utilized in ways that were predicted, and which are not?</a:t>
            </a:r>
          </a:p>
          <a:p>
            <a:pPr lvl="1">
              <a:buFont typeface="Courier New" charset="0"/>
              <a:buChar char="o"/>
            </a:pPr>
            <a:r>
              <a:rPr lang="en-US" sz="2400">
                <a:latin typeface="Aptos"/>
                <a:cs typeface="Arial"/>
              </a:rPr>
              <a:t>Are SBHC workflows working as intended?</a:t>
            </a:r>
          </a:p>
          <a:p>
            <a:pPr lvl="1">
              <a:buFont typeface="Courier New" charset="0"/>
              <a:buChar char="o"/>
            </a:pPr>
            <a:r>
              <a:rPr lang="en-US" sz="2400">
                <a:latin typeface="Aptos"/>
                <a:cs typeface="Arial"/>
              </a:rPr>
              <a:t>Example: </a:t>
            </a:r>
            <a:r>
              <a:rPr lang="en-US" sz="2400">
                <a:latin typeface="Aptos"/>
                <a:ea typeface="+mn-lt"/>
                <a:cs typeface="+mn-lt"/>
              </a:rPr>
              <a:t>School-Based Health Centers: Statewide Quality Improvement Program</a:t>
            </a:r>
            <a:r>
              <a:rPr lang="en-US" sz="2400" baseline="30000">
                <a:latin typeface="Aptos"/>
                <a:ea typeface="+mn-lt"/>
                <a:cs typeface="+mn-lt"/>
              </a:rPr>
              <a:t>9</a:t>
            </a:r>
            <a:r>
              <a:rPr lang="en-US" sz="2400">
                <a:latin typeface="Aptos"/>
                <a:cs typeface="Arial"/>
              </a:rPr>
              <a:t> </a:t>
            </a:r>
          </a:p>
          <a:p>
            <a:pPr lvl="1">
              <a:buFont typeface="Courier New" charset="0"/>
              <a:buChar char="o"/>
            </a:pPr>
            <a:endParaRPr lang="en-US" sz="2400">
              <a:latin typeface="Aptos"/>
              <a:cs typeface="Arial"/>
            </a:endParaRPr>
          </a:p>
          <a:p>
            <a:pPr lvl="1" indent="-342900">
              <a:buFont typeface="Courier New" charset="0"/>
              <a:buChar char="o"/>
            </a:pPr>
            <a:endParaRPr lang="en-US" sz="2400">
              <a:latin typeface="Aptos"/>
              <a:cs typeface="Arial"/>
            </a:endParaRPr>
          </a:p>
        </p:txBody>
      </p:sp>
    </p:spTree>
    <p:extLst>
      <p:ext uri="{BB962C8B-B14F-4D97-AF65-F5344CB8AC3E}">
        <p14:creationId xmlns:p14="http://schemas.microsoft.com/office/powerpoint/2010/main" val="148852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AF4E-8AD5-5EBC-F0A6-B9B5CE91F72A}"/>
            </a:ext>
          </a:extLst>
        </p:cNvPr>
        <p:cNvGrpSpPr/>
        <p:nvPr/>
      </p:nvGrpSpPr>
      <p:grpSpPr>
        <a:xfrm>
          <a:off x="0" y="0"/>
          <a:ext cx="0" cy="0"/>
          <a:chOff x="0" y="0"/>
          <a:chExt cx="0" cy="0"/>
        </a:xfrm>
      </p:grpSpPr>
      <p:sp>
        <p:nvSpPr>
          <p:cNvPr id="9219" name="Rectangle 2">
            <a:extLst>
              <a:ext uri="{FF2B5EF4-FFF2-40B4-BE49-F238E27FC236}">
                <a16:creationId xmlns:a16="http://schemas.microsoft.com/office/drawing/2014/main" id="{54D5C1BE-C15A-F6BD-DEAE-F535D0FD49A9}"/>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Types of Evaluation</a:t>
            </a:r>
            <a:r>
              <a:rPr lang="en-US" sz="3200">
                <a:solidFill>
                  <a:srgbClr val="000000"/>
                </a:solidFill>
                <a:latin typeface="Aptos Display"/>
              </a:rPr>
              <a:t> (Con't)</a:t>
            </a:r>
            <a:endParaRPr lang="en-US" sz="6600">
              <a:latin typeface="Aptos Display"/>
            </a:endParaRPr>
          </a:p>
        </p:txBody>
      </p:sp>
      <p:sp>
        <p:nvSpPr>
          <p:cNvPr id="9220" name="Rectangle 3">
            <a:extLst>
              <a:ext uri="{FF2B5EF4-FFF2-40B4-BE49-F238E27FC236}">
                <a16:creationId xmlns:a16="http://schemas.microsoft.com/office/drawing/2014/main" id="{C44DBE02-6752-32AF-45ED-274846CBAE67}"/>
              </a:ext>
            </a:extLst>
          </p:cNvPr>
          <p:cNvSpPr>
            <a:spLocks noGrp="1" noChangeArrowheads="1"/>
          </p:cNvSpPr>
          <p:nvPr>
            <p:ph type="body" idx="1"/>
          </p:nvPr>
        </p:nvSpPr>
        <p:spPr>
          <a:xfrm>
            <a:off x="457200" y="1324489"/>
            <a:ext cx="8229600" cy="3224702"/>
          </a:xfrm>
        </p:spPr>
        <p:txBody>
          <a:bodyPr vert="horz" lIns="91440" tIns="45720" rIns="91440" bIns="45720" rtlCol="0" anchor="t">
            <a:noAutofit/>
          </a:bodyPr>
          <a:lstStyle/>
          <a:p>
            <a:r>
              <a:rPr lang="en-US" sz="2800" b="1">
                <a:solidFill>
                  <a:schemeClr val="tx2"/>
                </a:solidFill>
                <a:latin typeface="Aptos"/>
                <a:cs typeface="Arial"/>
              </a:rPr>
              <a:t>Outcome evaluation</a:t>
            </a:r>
          </a:p>
          <a:p>
            <a:pPr lvl="1">
              <a:buFont typeface="Courier New" charset="0"/>
              <a:buChar char="o"/>
            </a:pPr>
            <a:r>
              <a:rPr lang="en-US" sz="2400">
                <a:latin typeface="Aptos"/>
                <a:cs typeface="Arial"/>
              </a:rPr>
              <a:t>What are the differences in a specific, measurable outcomes [e.g., medical visits, vision screenings] between SBHC served youth and their counterparts who did not receive SBHC care?</a:t>
            </a:r>
          </a:p>
          <a:p>
            <a:pPr lvl="1">
              <a:buFont typeface="Courier New" charset="0"/>
              <a:buChar char="o"/>
            </a:pPr>
            <a:r>
              <a:rPr lang="en-US" sz="2400">
                <a:latin typeface="Aptos"/>
                <a:cs typeface="Arial"/>
              </a:rPr>
              <a:t>Typically short-term, measurable at the end of a specified period [e.g. number of vision screenings in 1 year]</a:t>
            </a:r>
          </a:p>
          <a:p>
            <a:pPr lvl="1">
              <a:buFont typeface="Courier New" charset="0"/>
              <a:buChar char="o"/>
            </a:pPr>
            <a:r>
              <a:rPr lang="en-US" sz="2400">
                <a:latin typeface="Aptos"/>
                <a:cs typeface="Arial"/>
              </a:rPr>
              <a:t>Example: School-Based Health Centers: Improving Access and Quality of Care for Low-Income Adolescents</a:t>
            </a:r>
            <a:r>
              <a:rPr lang="en-US" sz="2400" baseline="30000">
                <a:latin typeface="Aptos"/>
                <a:cs typeface="Arial"/>
              </a:rPr>
              <a:t>10</a:t>
            </a:r>
            <a:endParaRPr lang="en-US"/>
          </a:p>
        </p:txBody>
      </p:sp>
    </p:spTree>
    <p:extLst>
      <p:ext uri="{BB962C8B-B14F-4D97-AF65-F5344CB8AC3E}">
        <p14:creationId xmlns:p14="http://schemas.microsoft.com/office/powerpoint/2010/main" val="78502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86602-7F4B-4244-C491-7626442835D0}"/>
            </a:ext>
          </a:extLst>
        </p:cNvPr>
        <p:cNvGrpSpPr/>
        <p:nvPr/>
      </p:nvGrpSpPr>
      <p:grpSpPr>
        <a:xfrm>
          <a:off x="0" y="0"/>
          <a:ext cx="0" cy="0"/>
          <a:chOff x="0" y="0"/>
          <a:chExt cx="0" cy="0"/>
        </a:xfrm>
      </p:grpSpPr>
      <p:sp>
        <p:nvSpPr>
          <p:cNvPr id="9219" name="Rectangle 2">
            <a:extLst>
              <a:ext uri="{FF2B5EF4-FFF2-40B4-BE49-F238E27FC236}">
                <a16:creationId xmlns:a16="http://schemas.microsoft.com/office/drawing/2014/main" id="{B918995A-EBDB-3FD0-F81B-E24723DA46E0}"/>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Types of Evaluation</a:t>
            </a:r>
            <a:r>
              <a:rPr lang="en-US" sz="3200">
                <a:solidFill>
                  <a:srgbClr val="000000"/>
                </a:solidFill>
                <a:latin typeface="Aptos Display"/>
              </a:rPr>
              <a:t> (Con't)</a:t>
            </a:r>
            <a:endParaRPr lang="en-US" sz="6600">
              <a:latin typeface="Aptos Display"/>
            </a:endParaRPr>
          </a:p>
        </p:txBody>
      </p:sp>
      <p:sp>
        <p:nvSpPr>
          <p:cNvPr id="9220" name="Rectangle 3">
            <a:extLst>
              <a:ext uri="{FF2B5EF4-FFF2-40B4-BE49-F238E27FC236}">
                <a16:creationId xmlns:a16="http://schemas.microsoft.com/office/drawing/2014/main" id="{DFB46A56-43A5-998A-108A-A855609AB1AD}"/>
              </a:ext>
            </a:extLst>
          </p:cNvPr>
          <p:cNvSpPr>
            <a:spLocks noGrp="1" noChangeArrowheads="1"/>
          </p:cNvSpPr>
          <p:nvPr>
            <p:ph type="body" idx="1"/>
          </p:nvPr>
        </p:nvSpPr>
        <p:spPr>
          <a:xfrm>
            <a:off x="457200" y="1324489"/>
            <a:ext cx="8229600" cy="3224702"/>
          </a:xfrm>
        </p:spPr>
        <p:txBody>
          <a:bodyPr vert="horz" lIns="91440" tIns="45720" rIns="91440" bIns="45720" rtlCol="0" anchor="t">
            <a:noAutofit/>
          </a:bodyPr>
          <a:lstStyle/>
          <a:p>
            <a:r>
              <a:rPr lang="en-US" b="1">
                <a:solidFill>
                  <a:schemeClr val="tx2"/>
                </a:solidFill>
                <a:latin typeface="Aptos"/>
                <a:cs typeface="Arial"/>
              </a:rPr>
              <a:t>Impact evaluation</a:t>
            </a:r>
            <a:endParaRPr lang="en-US" b="1">
              <a:solidFill>
                <a:schemeClr val="tx2"/>
              </a:solidFill>
              <a:cs typeface="Arial"/>
            </a:endParaRPr>
          </a:p>
          <a:p>
            <a:pPr lvl="1">
              <a:buFont typeface="Courier New" charset="0"/>
              <a:buChar char="o"/>
            </a:pPr>
            <a:r>
              <a:rPr lang="en-US">
                <a:latin typeface="Aptos"/>
                <a:cs typeface="Arial"/>
              </a:rPr>
              <a:t>What broader, more long-term, often indirect impacts has the SBHC had on the community?</a:t>
            </a:r>
          </a:p>
          <a:p>
            <a:pPr lvl="1">
              <a:buFont typeface="Courier New" charset="0"/>
              <a:buChar char="o"/>
            </a:pPr>
            <a:r>
              <a:rPr lang="en-US">
                <a:latin typeface="Aptos"/>
                <a:cs typeface="Arial"/>
              </a:rPr>
              <a:t>How did the cost of SBHC care compare with care provided at a specific medical system or practice environment?</a:t>
            </a:r>
            <a:endParaRPr lang="en-US">
              <a:cs typeface="Arial"/>
            </a:endParaRPr>
          </a:p>
          <a:p>
            <a:pPr lvl="1">
              <a:buFont typeface="Courier New" charset="0"/>
              <a:buChar char="o"/>
            </a:pPr>
            <a:r>
              <a:rPr lang="en-US">
                <a:latin typeface="Aptos"/>
                <a:cs typeface="Arial"/>
              </a:rPr>
              <a:t>What are the differences in pregnancy rates before and one-year after SBHC implementation in a specific geography?</a:t>
            </a:r>
          </a:p>
          <a:p>
            <a:pPr lvl="1">
              <a:buFont typeface="Courier New" charset="0"/>
              <a:buChar char="o"/>
            </a:pPr>
            <a:r>
              <a:rPr lang="en-US">
                <a:latin typeface="Aptos"/>
                <a:cs typeface="Arial"/>
              </a:rPr>
              <a:t>Example: Impact of School-based Health Centers on Children with Asthma</a:t>
            </a:r>
            <a:r>
              <a:rPr lang="en-US" baseline="30000">
                <a:latin typeface="Aptos"/>
                <a:cs typeface="Arial"/>
              </a:rPr>
              <a:t>11</a:t>
            </a:r>
          </a:p>
          <a:p>
            <a:pPr lvl="1" indent="-342900">
              <a:buFont typeface="Courier New" charset="0"/>
              <a:buChar char="o"/>
            </a:pPr>
            <a:endParaRPr lang="en-US" sz="3200">
              <a:latin typeface="Aptos"/>
              <a:cs typeface="Arial"/>
            </a:endParaRPr>
          </a:p>
        </p:txBody>
      </p:sp>
    </p:spTree>
    <p:extLst>
      <p:ext uri="{BB962C8B-B14F-4D97-AF65-F5344CB8AC3E}">
        <p14:creationId xmlns:p14="http://schemas.microsoft.com/office/powerpoint/2010/main" val="24287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28BD9B-E5B6-2243-A0AD-25884B10E958}"/>
              </a:ext>
            </a:extLst>
          </p:cNvPr>
          <p:cNvSpPr>
            <a:spLocks noGrp="1"/>
          </p:cNvSpPr>
          <p:nvPr>
            <p:ph type="title"/>
          </p:nvPr>
        </p:nvSpPr>
        <p:spPr>
          <a:xfrm>
            <a:off x="3558" y="228600"/>
            <a:ext cx="9127988" cy="1143000"/>
          </a:xfrm>
        </p:spPr>
        <p:txBody>
          <a:bodyPr/>
          <a:lstStyle/>
          <a:p>
            <a:r>
              <a:rPr lang="en-US" sz="3200">
                <a:solidFill>
                  <a:srgbClr val="000000"/>
                </a:solidFill>
                <a:latin typeface="Aptos Display"/>
              </a:rPr>
              <a:t>The Center on Poverty and Community Development</a:t>
            </a:r>
            <a:endParaRPr lang="en-US" sz="3200">
              <a:latin typeface="Aptos Display"/>
            </a:endParaRPr>
          </a:p>
        </p:txBody>
      </p:sp>
      <p:sp>
        <p:nvSpPr>
          <p:cNvPr id="3" name="Content Placeholder 2"/>
          <p:cNvSpPr>
            <a:spLocks noGrp="1"/>
          </p:cNvSpPr>
          <p:nvPr>
            <p:ph idx="1"/>
          </p:nvPr>
        </p:nvSpPr>
        <p:spPr>
          <a:xfrm>
            <a:off x="449989" y="1510040"/>
            <a:ext cx="8402379" cy="1707248"/>
          </a:xfrm>
        </p:spPr>
        <p:txBody>
          <a:bodyPr vert="horz" lIns="91440" tIns="45720" rIns="91440" bIns="45720" rtlCol="0" anchor="t">
            <a:noAutofit/>
          </a:bodyPr>
          <a:lstStyle/>
          <a:p>
            <a:pPr lvl="1"/>
            <a:r>
              <a:rPr lang="en-US" sz="2200">
                <a:latin typeface="Aptos"/>
                <a:cs typeface="Arial"/>
              </a:rPr>
              <a:t>Founded in 1988  at the Jack, Joseph, and Morton Mandel School of Applied Social Sciences to </a:t>
            </a:r>
            <a:r>
              <a:rPr lang="en-US" sz="2200" b="1">
                <a:solidFill>
                  <a:schemeClr val="accent1"/>
                </a:solidFill>
                <a:latin typeface="Aptos"/>
                <a:cs typeface="Arial"/>
              </a:rPr>
              <a:t>address inequality in Cleveland, OH</a:t>
            </a:r>
          </a:p>
          <a:p>
            <a:pPr lvl="1"/>
            <a:r>
              <a:rPr lang="en-US" sz="2200">
                <a:latin typeface="Aptos"/>
                <a:cs typeface="Arial"/>
              </a:rPr>
              <a:t>Committed to providing quality </a:t>
            </a:r>
            <a:r>
              <a:rPr lang="en-US" sz="2200" b="1">
                <a:solidFill>
                  <a:schemeClr val="tx2"/>
                </a:solidFill>
                <a:latin typeface="Aptos"/>
                <a:cs typeface="Arial"/>
              </a:rPr>
              <a:t>data analysis and research</a:t>
            </a:r>
            <a:r>
              <a:rPr lang="en-US" sz="2200">
                <a:latin typeface="Aptos"/>
                <a:cs typeface="Arial"/>
              </a:rPr>
              <a:t> that helps communities make </a:t>
            </a:r>
            <a:r>
              <a:rPr lang="en-US" sz="2200" b="1">
                <a:solidFill>
                  <a:schemeClr val="tx2"/>
                </a:solidFill>
                <a:latin typeface="Aptos"/>
                <a:cs typeface="Arial"/>
              </a:rPr>
              <a:t>decisions grounded in evidence</a:t>
            </a:r>
            <a:r>
              <a:rPr lang="en-US" sz="2200">
                <a:latin typeface="Aptos"/>
                <a:cs typeface="Arial"/>
              </a:rPr>
              <a:t> to address the causes and consequences of poverty</a:t>
            </a:r>
          </a:p>
        </p:txBody>
      </p:sp>
      <p:pic>
        <p:nvPicPr>
          <p:cNvPr id="4" name="Picture 3" descr="building with large glass windows">
            <a:extLst>
              <a:ext uri="{FF2B5EF4-FFF2-40B4-BE49-F238E27FC236}">
                <a16:creationId xmlns:a16="http://schemas.microsoft.com/office/drawing/2014/main" id="{E2F99201-A6CE-CF23-767B-2EDA7FAF938C}"/>
              </a:ext>
            </a:extLst>
          </p:cNvPr>
          <p:cNvPicPr>
            <a:picLocks noChangeAspect="1"/>
          </p:cNvPicPr>
          <p:nvPr/>
        </p:nvPicPr>
        <p:blipFill>
          <a:blip r:embed="rId3"/>
          <a:stretch>
            <a:fillRect/>
          </a:stretch>
        </p:blipFill>
        <p:spPr>
          <a:xfrm>
            <a:off x="1070887" y="3813079"/>
            <a:ext cx="6995015" cy="2620426"/>
          </a:xfrm>
          <a:prstGeom prst="rect">
            <a:avLst/>
          </a:prstGeom>
        </p:spPr>
      </p:pic>
    </p:spTree>
    <p:extLst>
      <p:ext uri="{BB962C8B-B14F-4D97-AF65-F5344CB8AC3E}">
        <p14:creationId xmlns:p14="http://schemas.microsoft.com/office/powerpoint/2010/main" val="177249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864F-4D39-D321-37EC-38A86A79F9D5}"/>
            </a:ext>
          </a:extLst>
        </p:cNvPr>
        <p:cNvGrpSpPr/>
        <p:nvPr/>
      </p:nvGrpSpPr>
      <p:grpSpPr>
        <a:xfrm>
          <a:off x="0" y="0"/>
          <a:ext cx="0" cy="0"/>
          <a:chOff x="0" y="0"/>
          <a:chExt cx="0" cy="0"/>
        </a:xfrm>
      </p:grpSpPr>
      <p:sp>
        <p:nvSpPr>
          <p:cNvPr id="9219" name="Rectangle 2">
            <a:extLst>
              <a:ext uri="{FF2B5EF4-FFF2-40B4-BE49-F238E27FC236}">
                <a16:creationId xmlns:a16="http://schemas.microsoft.com/office/drawing/2014/main" id="{4B1796B3-94E7-D8BC-1C70-602EE14BEBB1}"/>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Types of Evaluation</a:t>
            </a:r>
            <a:endParaRPr lang="en-US" sz="6600">
              <a:latin typeface="Aptos Display"/>
            </a:endParaRPr>
          </a:p>
        </p:txBody>
      </p:sp>
      <p:sp>
        <p:nvSpPr>
          <p:cNvPr id="4" name="Speech Bubble: Rectangle with Corners Rounded 3">
            <a:extLst>
              <a:ext uri="{FF2B5EF4-FFF2-40B4-BE49-F238E27FC236}">
                <a16:creationId xmlns:a16="http://schemas.microsoft.com/office/drawing/2014/main" id="{E9FBC3D5-3191-68CA-6176-FB0E0430FE3F}"/>
              </a:ext>
            </a:extLst>
          </p:cNvPr>
          <p:cNvSpPr/>
          <p:nvPr/>
        </p:nvSpPr>
        <p:spPr>
          <a:xfrm>
            <a:off x="459425" y="2959522"/>
            <a:ext cx="8228584" cy="15251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ptos"/>
                <a:cs typeface="Arial"/>
              </a:rPr>
              <a:t>Helpful resources describing SBHC evaluations, with worksheets and activities to help you prepare and plan for evaluation: </a:t>
            </a:r>
            <a:r>
              <a:rPr lang="en-US" b="1">
                <a:solidFill>
                  <a:schemeClr val="tx1"/>
                </a:solidFill>
                <a:latin typeface="Aptos"/>
                <a:cs typeface="Arial"/>
              </a:rPr>
              <a:t>A Guidebook for Evaluating School-Based Health Centers</a:t>
            </a:r>
            <a:r>
              <a:rPr lang="en-US" b="1" baseline="30000">
                <a:solidFill>
                  <a:schemeClr val="tx1"/>
                </a:solidFill>
                <a:latin typeface="Aptos"/>
                <a:cs typeface="Arial"/>
              </a:rPr>
              <a:t>6 </a:t>
            </a:r>
            <a:r>
              <a:rPr lang="en-US">
                <a:solidFill>
                  <a:schemeClr val="tx1"/>
                </a:solidFill>
                <a:latin typeface="Aptos"/>
                <a:cs typeface="Arial"/>
              </a:rPr>
              <a:t>and </a:t>
            </a:r>
            <a:r>
              <a:rPr lang="en-US" b="1">
                <a:solidFill>
                  <a:schemeClr val="tx1"/>
                </a:solidFill>
                <a:latin typeface="Aptos"/>
                <a:ea typeface="+mn-lt"/>
                <a:cs typeface="+mn-lt"/>
              </a:rPr>
              <a:t>Measuring Success: Evaluation Designs and Approaches to Assessing the Impact of School-Based Health Centers</a:t>
            </a:r>
            <a:r>
              <a:rPr lang="en-US" b="1" baseline="30000">
                <a:solidFill>
                  <a:schemeClr val="tx1"/>
                </a:solidFill>
                <a:latin typeface="Aptos"/>
                <a:ea typeface="+mn-lt"/>
                <a:cs typeface="+mn-lt"/>
              </a:rPr>
              <a:t>7</a:t>
            </a:r>
            <a:endParaRPr lang="en-US" baseline="30000">
              <a:solidFill>
                <a:schemeClr val="tx1"/>
              </a:solidFill>
              <a:latin typeface="Aptos"/>
              <a:cs typeface="Arial"/>
            </a:endParaRPr>
          </a:p>
        </p:txBody>
      </p:sp>
    </p:spTree>
    <p:extLst>
      <p:ext uri="{BB962C8B-B14F-4D97-AF65-F5344CB8AC3E}">
        <p14:creationId xmlns:p14="http://schemas.microsoft.com/office/powerpoint/2010/main" val="160554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6C2AD-DAB3-8C40-4B1D-605F59BDF8D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636458-3E25-8B5A-9824-EEF3F652B2A4}"/>
              </a:ext>
            </a:extLst>
          </p:cNvPr>
          <p:cNvSpPr>
            <a:spLocks noGrp="1"/>
          </p:cNvSpPr>
          <p:nvPr>
            <p:ph type="title"/>
          </p:nvPr>
        </p:nvSpPr>
        <p:spPr/>
        <p:txBody>
          <a:bodyPr/>
          <a:lstStyle/>
          <a:p>
            <a:r>
              <a:rPr lang="en-US" sz="3200">
                <a:latin typeface="Aptos Display"/>
              </a:rPr>
              <a:t>Types of Evaluation</a:t>
            </a:r>
          </a:p>
        </p:txBody>
      </p:sp>
      <p:sp>
        <p:nvSpPr>
          <p:cNvPr id="3" name="Content Placeholder 2">
            <a:extLst>
              <a:ext uri="{FF2B5EF4-FFF2-40B4-BE49-F238E27FC236}">
                <a16:creationId xmlns:a16="http://schemas.microsoft.com/office/drawing/2014/main" id="{D2D1D065-C0A5-C81C-2196-944797F7A0A3}"/>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sp>
        <p:nvSpPr>
          <p:cNvPr id="4" name="Content Placeholder 2">
            <a:extLst>
              <a:ext uri="{FF2B5EF4-FFF2-40B4-BE49-F238E27FC236}">
                <a16:creationId xmlns:a16="http://schemas.microsoft.com/office/drawing/2014/main" id="{58BE23B6-4157-1F6A-22B2-AFB4E17088D2}"/>
              </a:ext>
            </a:extLst>
          </p:cNvPr>
          <p:cNvSpPr txBox="1">
            <a:spLocks/>
          </p:cNvSpPr>
          <p:nvPr/>
        </p:nvSpPr>
        <p:spPr>
          <a:xfrm>
            <a:off x="609600" y="1528677"/>
            <a:ext cx="8229600" cy="4646155"/>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1" indent="0">
              <a:buNone/>
            </a:pPr>
            <a:endParaRPr lang="en-US" sz="2000">
              <a:latin typeface="Aptos"/>
              <a:cs typeface="Arial"/>
            </a:endParaRPr>
          </a:p>
          <a:p>
            <a:pPr lvl="1"/>
            <a:endParaRPr lang="en-US" sz="2000">
              <a:latin typeface="Aptos"/>
              <a:cs typeface="Arial"/>
            </a:endParaRPr>
          </a:p>
        </p:txBody>
      </p:sp>
      <p:pic>
        <p:nvPicPr>
          <p:cNvPr id="2" name="Graphic 1" descr="Pencil outline">
            <a:extLst>
              <a:ext uri="{FF2B5EF4-FFF2-40B4-BE49-F238E27FC236}">
                <a16:creationId xmlns:a16="http://schemas.microsoft.com/office/drawing/2014/main" id="{517A7854-25F0-7FF4-0B3F-0F89E2E792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7684" y="566296"/>
            <a:ext cx="447189" cy="447189"/>
          </a:xfrm>
          <a:prstGeom prst="rect">
            <a:avLst/>
          </a:prstGeom>
        </p:spPr>
      </p:pic>
      <p:pic>
        <p:nvPicPr>
          <p:cNvPr id="5" name="Picture 4" descr="A close-up of a question&#10;&#10;AI-generated content may be incorrect.">
            <a:extLst>
              <a:ext uri="{FF2B5EF4-FFF2-40B4-BE49-F238E27FC236}">
                <a16:creationId xmlns:a16="http://schemas.microsoft.com/office/drawing/2014/main" id="{A7C0FA14-0453-1F35-E5FB-9491003E7E4D}"/>
              </a:ext>
            </a:extLst>
          </p:cNvPr>
          <p:cNvPicPr>
            <a:picLocks noChangeAspect="1"/>
          </p:cNvPicPr>
          <p:nvPr/>
        </p:nvPicPr>
        <p:blipFill>
          <a:blip r:embed="rId5"/>
          <a:stretch>
            <a:fillRect/>
          </a:stretch>
        </p:blipFill>
        <p:spPr>
          <a:xfrm>
            <a:off x="0" y="1328596"/>
            <a:ext cx="9144000" cy="4200808"/>
          </a:xfrm>
          <a:prstGeom prst="rect">
            <a:avLst/>
          </a:prstGeom>
        </p:spPr>
      </p:pic>
    </p:spTree>
    <p:extLst>
      <p:ext uri="{BB962C8B-B14F-4D97-AF65-F5344CB8AC3E}">
        <p14:creationId xmlns:p14="http://schemas.microsoft.com/office/powerpoint/2010/main" val="248514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34B4-F8B6-A27A-9DA2-D88518318A4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BBD890E-C27B-35E1-BEFB-6E9D88B6754E}"/>
              </a:ext>
            </a:extLst>
          </p:cNvPr>
          <p:cNvSpPr>
            <a:spLocks noGrp="1"/>
          </p:cNvSpPr>
          <p:nvPr>
            <p:ph type="title"/>
          </p:nvPr>
        </p:nvSpPr>
        <p:spPr/>
        <p:txBody>
          <a:bodyPr/>
          <a:lstStyle/>
          <a:p>
            <a:r>
              <a:rPr lang="en-US" sz="3200">
                <a:latin typeface="Aptos Display"/>
              </a:rPr>
              <a:t>Types of Evaluation</a:t>
            </a:r>
          </a:p>
        </p:txBody>
      </p:sp>
      <p:sp>
        <p:nvSpPr>
          <p:cNvPr id="3" name="Content Placeholder 2">
            <a:extLst>
              <a:ext uri="{FF2B5EF4-FFF2-40B4-BE49-F238E27FC236}">
                <a16:creationId xmlns:a16="http://schemas.microsoft.com/office/drawing/2014/main" id="{F1C3D212-EACA-62D5-01D8-C0A13B4D4763}"/>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pic>
        <p:nvPicPr>
          <p:cNvPr id="2" name="Graphic 1" descr="Pencil outline">
            <a:extLst>
              <a:ext uri="{FF2B5EF4-FFF2-40B4-BE49-F238E27FC236}">
                <a16:creationId xmlns:a16="http://schemas.microsoft.com/office/drawing/2014/main" id="{5AD0DD53-9E89-5F9B-679E-BAE2A39ED7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7684" y="566296"/>
            <a:ext cx="447189" cy="447189"/>
          </a:xfrm>
          <a:prstGeom prst="rect">
            <a:avLst/>
          </a:prstGeom>
        </p:spPr>
      </p:pic>
      <p:pic>
        <p:nvPicPr>
          <p:cNvPr id="5" name="Picture 4" descr="A close-up of a question&#10;&#10;AI-generated content may be incorrect.">
            <a:extLst>
              <a:ext uri="{FF2B5EF4-FFF2-40B4-BE49-F238E27FC236}">
                <a16:creationId xmlns:a16="http://schemas.microsoft.com/office/drawing/2014/main" id="{EF491737-5976-06EE-2955-B9B83E19D653}"/>
              </a:ext>
            </a:extLst>
          </p:cNvPr>
          <p:cNvPicPr>
            <a:picLocks noChangeAspect="1"/>
          </p:cNvPicPr>
          <p:nvPr/>
        </p:nvPicPr>
        <p:blipFill>
          <a:blip r:embed="rId5"/>
          <a:stretch>
            <a:fillRect/>
          </a:stretch>
        </p:blipFill>
        <p:spPr>
          <a:xfrm>
            <a:off x="0" y="1328596"/>
            <a:ext cx="9144000" cy="4200808"/>
          </a:xfrm>
          <a:prstGeom prst="rect">
            <a:avLst/>
          </a:prstGeom>
        </p:spPr>
      </p:pic>
      <p:cxnSp>
        <p:nvCxnSpPr>
          <p:cNvPr id="6" name="Straight Arrow Connector 5">
            <a:extLst>
              <a:ext uri="{FF2B5EF4-FFF2-40B4-BE49-F238E27FC236}">
                <a16:creationId xmlns:a16="http://schemas.microsoft.com/office/drawing/2014/main" id="{8562A440-E5BB-90A9-2E9F-93ADCD458747}"/>
              </a:ext>
            </a:extLst>
          </p:cNvPr>
          <p:cNvCxnSpPr/>
          <p:nvPr/>
        </p:nvCxnSpPr>
        <p:spPr>
          <a:xfrm flipV="1">
            <a:off x="2581497" y="2711923"/>
            <a:ext cx="727533" cy="186778"/>
          </a:xfrm>
          <a:prstGeom prst="straightConnector1">
            <a:avLst/>
          </a:prstGeom>
          <a:ln w="28575">
            <a:solidFill>
              <a:srgbClr val="D49B00">
                <a:alpha val="8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3991F0B-7EBA-AE0C-2AD8-F967CACE67F8}"/>
              </a:ext>
            </a:extLst>
          </p:cNvPr>
          <p:cNvCxnSpPr>
            <a:cxnSpLocks/>
          </p:cNvCxnSpPr>
          <p:nvPr/>
        </p:nvCxnSpPr>
        <p:spPr>
          <a:xfrm>
            <a:off x="2588142" y="2925282"/>
            <a:ext cx="694306" cy="1029320"/>
          </a:xfrm>
          <a:prstGeom prst="straightConnector1">
            <a:avLst/>
          </a:prstGeom>
          <a:ln w="28575">
            <a:solidFill>
              <a:srgbClr val="D49B00">
                <a:alpha val="8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6B31EC-7765-8FF1-7C89-B1D3CA6953FE}"/>
              </a:ext>
            </a:extLst>
          </p:cNvPr>
          <p:cNvCxnSpPr>
            <a:cxnSpLocks/>
          </p:cNvCxnSpPr>
          <p:nvPr/>
        </p:nvCxnSpPr>
        <p:spPr>
          <a:xfrm flipV="1">
            <a:off x="2694467" y="2997672"/>
            <a:ext cx="641144" cy="439301"/>
          </a:xfrm>
          <a:prstGeom prst="straightConnector1">
            <a:avLst/>
          </a:prstGeom>
          <a:ln w="28575">
            <a:solidFill>
              <a:srgbClr val="00C914">
                <a:alpha val="52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6E0829-22CA-AA05-7383-22B2C6A9145A}"/>
              </a:ext>
            </a:extLst>
          </p:cNvPr>
          <p:cNvCxnSpPr>
            <a:cxnSpLocks/>
          </p:cNvCxnSpPr>
          <p:nvPr/>
        </p:nvCxnSpPr>
        <p:spPr>
          <a:xfrm>
            <a:off x="2701112" y="3430327"/>
            <a:ext cx="634499" cy="1408105"/>
          </a:xfrm>
          <a:prstGeom prst="straightConnector1">
            <a:avLst/>
          </a:prstGeom>
          <a:ln w="28575">
            <a:solidFill>
              <a:srgbClr val="00C914">
                <a:alpha val="52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FB507FA-7D00-11A1-A3B0-FF320A456AD6}"/>
              </a:ext>
            </a:extLst>
          </p:cNvPr>
          <p:cNvCxnSpPr>
            <a:cxnSpLocks/>
          </p:cNvCxnSpPr>
          <p:nvPr/>
        </p:nvCxnSpPr>
        <p:spPr>
          <a:xfrm flipV="1">
            <a:off x="2860599" y="3668850"/>
            <a:ext cx="435140" cy="399429"/>
          </a:xfrm>
          <a:prstGeom prst="straightConnector1">
            <a:avLst/>
          </a:prstGeom>
          <a:ln w="28575">
            <a:solidFill>
              <a:srgbClr val="AF00F5">
                <a:alpha val="78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6A9C871-4E29-C668-26D1-8B369600B0CD}"/>
              </a:ext>
            </a:extLst>
          </p:cNvPr>
          <p:cNvCxnSpPr>
            <a:cxnSpLocks/>
          </p:cNvCxnSpPr>
          <p:nvPr/>
        </p:nvCxnSpPr>
        <p:spPr>
          <a:xfrm flipV="1">
            <a:off x="2867244" y="3329937"/>
            <a:ext cx="481657" cy="791504"/>
          </a:xfrm>
          <a:prstGeom prst="straightConnector1">
            <a:avLst/>
          </a:prstGeom>
          <a:ln w="28575">
            <a:solidFill>
              <a:srgbClr val="AF00F5">
                <a:alpha val="78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D1487FD-614D-FD16-499E-20E4D9D9F225}"/>
              </a:ext>
            </a:extLst>
          </p:cNvPr>
          <p:cNvCxnSpPr>
            <a:cxnSpLocks/>
          </p:cNvCxnSpPr>
          <p:nvPr/>
        </p:nvCxnSpPr>
        <p:spPr>
          <a:xfrm flipV="1">
            <a:off x="2681176" y="4559327"/>
            <a:ext cx="700952" cy="107034"/>
          </a:xfrm>
          <a:prstGeom prst="straightConnector1">
            <a:avLst/>
          </a:prstGeom>
          <a:ln w="28575">
            <a:solidFill>
              <a:srgbClr val="0044AB">
                <a:alpha val="76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070D94-7C42-E5D4-72CA-5F80FFAFA3EC}"/>
              </a:ext>
            </a:extLst>
          </p:cNvPr>
          <p:cNvCxnSpPr>
            <a:cxnSpLocks/>
          </p:cNvCxnSpPr>
          <p:nvPr/>
        </p:nvCxnSpPr>
        <p:spPr>
          <a:xfrm flipV="1">
            <a:off x="2681176" y="4233705"/>
            <a:ext cx="694306" cy="419365"/>
          </a:xfrm>
          <a:prstGeom prst="straightConnector1">
            <a:avLst/>
          </a:prstGeom>
          <a:ln w="28575">
            <a:solidFill>
              <a:srgbClr val="0044AB">
                <a:alpha val="76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22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EC49-9AAC-DA06-4F1F-584ABE9C3CFE}"/>
              </a:ext>
            </a:extLst>
          </p:cNvPr>
          <p:cNvSpPr>
            <a:spLocks noGrp="1"/>
          </p:cNvSpPr>
          <p:nvPr>
            <p:ph type="title"/>
          </p:nvPr>
        </p:nvSpPr>
        <p:spPr/>
        <p:txBody>
          <a:bodyPr/>
          <a:lstStyle/>
          <a:p>
            <a:r>
              <a:rPr lang="en-US" sz="3200">
                <a:cs typeface="Arial"/>
              </a:rPr>
              <a:t>Think About Your Evaluation...</a:t>
            </a:r>
          </a:p>
        </p:txBody>
      </p:sp>
      <p:sp>
        <p:nvSpPr>
          <p:cNvPr id="3" name="Content Placeholder 2">
            <a:extLst>
              <a:ext uri="{FF2B5EF4-FFF2-40B4-BE49-F238E27FC236}">
                <a16:creationId xmlns:a16="http://schemas.microsoft.com/office/drawing/2014/main" id="{488F5CE7-2440-D501-9DFB-1DECF685AA57}"/>
              </a:ext>
            </a:extLst>
          </p:cNvPr>
          <p:cNvSpPr>
            <a:spLocks noGrp="1"/>
          </p:cNvSpPr>
          <p:nvPr>
            <p:ph idx="1"/>
          </p:nvPr>
        </p:nvSpPr>
        <p:spPr/>
        <p:txBody>
          <a:bodyPr vert="horz" lIns="91440" tIns="45720" rIns="91440" bIns="45720" rtlCol="0" anchor="t">
            <a:noAutofit/>
          </a:bodyPr>
          <a:lstStyle/>
          <a:p>
            <a:r>
              <a:rPr lang="en-US">
                <a:cs typeface="Arial"/>
              </a:rPr>
              <a:t>Write down your </a:t>
            </a:r>
            <a:r>
              <a:rPr lang="en-US" b="1">
                <a:cs typeface="Arial"/>
              </a:rPr>
              <a:t>question</a:t>
            </a:r>
          </a:p>
          <a:p>
            <a:r>
              <a:rPr lang="en-US" b="1">
                <a:cs typeface="Arial"/>
              </a:rPr>
              <a:t>Purpose</a:t>
            </a:r>
          </a:p>
          <a:p>
            <a:r>
              <a:rPr lang="en-US" b="1">
                <a:cs typeface="Arial"/>
              </a:rPr>
              <a:t>Scope</a:t>
            </a:r>
          </a:p>
          <a:p>
            <a:r>
              <a:rPr lang="en-US" b="1">
                <a:cs typeface="Arial"/>
              </a:rPr>
              <a:t>Data</a:t>
            </a:r>
          </a:p>
          <a:p>
            <a:r>
              <a:rPr lang="en-US" b="1">
                <a:cs typeface="Arial"/>
              </a:rPr>
              <a:t>Stakeholders</a:t>
            </a:r>
          </a:p>
          <a:p>
            <a:r>
              <a:rPr lang="en-US" b="1">
                <a:cs typeface="Arial"/>
              </a:rPr>
              <a:t>Governance/Roles</a:t>
            </a:r>
          </a:p>
          <a:p>
            <a:r>
              <a:rPr lang="en-US">
                <a:cs typeface="Arial"/>
              </a:rPr>
              <a:t>Identifying Data </a:t>
            </a:r>
            <a:r>
              <a:rPr lang="en-US" b="1">
                <a:cs typeface="Arial"/>
              </a:rPr>
              <a:t>Needs </a:t>
            </a:r>
            <a:r>
              <a:rPr lang="en-US">
                <a:cs typeface="Arial"/>
              </a:rPr>
              <a:t>&amp; </a:t>
            </a:r>
            <a:r>
              <a:rPr lang="en-US" b="1">
                <a:cs typeface="Arial"/>
              </a:rPr>
              <a:t>Capabilities</a:t>
            </a:r>
          </a:p>
        </p:txBody>
      </p:sp>
      <p:pic>
        <p:nvPicPr>
          <p:cNvPr id="7" name="Graphic 6" descr="Pencil outline">
            <a:extLst>
              <a:ext uri="{FF2B5EF4-FFF2-40B4-BE49-F238E27FC236}">
                <a16:creationId xmlns:a16="http://schemas.microsoft.com/office/drawing/2014/main" id="{E87B3957-E711-BBDD-C863-F84257C97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5582" y="1600642"/>
            <a:ext cx="447189" cy="447189"/>
          </a:xfrm>
          <a:prstGeom prst="rect">
            <a:avLst/>
          </a:prstGeom>
        </p:spPr>
      </p:pic>
    </p:spTree>
    <p:extLst>
      <p:ext uri="{BB962C8B-B14F-4D97-AF65-F5344CB8AC3E}">
        <p14:creationId xmlns:p14="http://schemas.microsoft.com/office/powerpoint/2010/main" val="23260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8969-7104-60BC-D621-AE82AD83E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FEF78-58E9-D6B5-208C-C9598FEF1FF5}"/>
              </a:ext>
            </a:extLst>
          </p:cNvPr>
          <p:cNvSpPr>
            <a:spLocks noGrp="1"/>
          </p:cNvSpPr>
          <p:nvPr>
            <p:ph type="title"/>
          </p:nvPr>
        </p:nvSpPr>
        <p:spPr/>
        <p:txBody>
          <a:bodyPr/>
          <a:lstStyle/>
          <a:p>
            <a:r>
              <a:rPr lang="en-US" sz="3200">
                <a:cs typeface="Arial"/>
              </a:rPr>
              <a:t>Think About Your Evaluation...</a:t>
            </a:r>
          </a:p>
        </p:txBody>
      </p:sp>
      <p:pic>
        <p:nvPicPr>
          <p:cNvPr id="7" name="Graphic 6" descr="Pencil outline">
            <a:extLst>
              <a:ext uri="{FF2B5EF4-FFF2-40B4-BE49-F238E27FC236}">
                <a16:creationId xmlns:a16="http://schemas.microsoft.com/office/drawing/2014/main" id="{38AB69FE-E26C-93C5-AA05-90B051D69B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296" y="577385"/>
            <a:ext cx="447189" cy="447189"/>
          </a:xfrm>
          <a:prstGeom prst="rect">
            <a:avLst/>
          </a:prstGeom>
        </p:spPr>
      </p:pic>
      <p:pic>
        <p:nvPicPr>
          <p:cNvPr id="8" name="Content Placeholder 7" descr="A red rectangular sign with white text&#10;&#10;AI-generated content may be incorrect.">
            <a:extLst>
              <a:ext uri="{FF2B5EF4-FFF2-40B4-BE49-F238E27FC236}">
                <a16:creationId xmlns:a16="http://schemas.microsoft.com/office/drawing/2014/main" id="{D1B97CEF-5740-0C9C-1864-3EF18EE55D65}"/>
              </a:ext>
            </a:extLst>
          </p:cNvPr>
          <p:cNvPicPr>
            <a:picLocks noGrp="1" noChangeAspect="1"/>
          </p:cNvPicPr>
          <p:nvPr>
            <p:ph idx="1"/>
          </p:nvPr>
        </p:nvPicPr>
        <p:blipFill>
          <a:blip r:embed="rId5"/>
          <a:stretch>
            <a:fillRect/>
          </a:stretch>
        </p:blipFill>
        <p:spPr>
          <a:xfrm>
            <a:off x="1360715" y="2754811"/>
            <a:ext cx="6422571" cy="1345885"/>
          </a:xfrm>
          <a:prstGeom prst="rect">
            <a:avLst/>
          </a:prstGeom>
        </p:spPr>
      </p:pic>
    </p:spTree>
    <p:extLst>
      <p:ext uri="{BB962C8B-B14F-4D97-AF65-F5344CB8AC3E}">
        <p14:creationId xmlns:p14="http://schemas.microsoft.com/office/powerpoint/2010/main" val="269011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86CB2-EDBA-2D9C-52C9-39CA28D2D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A25A4-2EEB-3ABF-1CD1-FD662422EBF6}"/>
              </a:ext>
            </a:extLst>
          </p:cNvPr>
          <p:cNvSpPr>
            <a:spLocks noGrp="1"/>
          </p:cNvSpPr>
          <p:nvPr>
            <p:ph type="title"/>
          </p:nvPr>
        </p:nvSpPr>
        <p:spPr/>
        <p:txBody>
          <a:bodyPr/>
          <a:lstStyle/>
          <a:p>
            <a:r>
              <a:rPr lang="en-US" sz="3200">
                <a:cs typeface="Arial"/>
              </a:rPr>
              <a:t>Think About Your Evaluation...</a:t>
            </a:r>
          </a:p>
        </p:txBody>
      </p:sp>
      <p:pic>
        <p:nvPicPr>
          <p:cNvPr id="7" name="Graphic 6" descr="Pencil outline">
            <a:extLst>
              <a:ext uri="{FF2B5EF4-FFF2-40B4-BE49-F238E27FC236}">
                <a16:creationId xmlns:a16="http://schemas.microsoft.com/office/drawing/2014/main" id="{D6B0E91B-56BF-BEB5-179D-88A87B00D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296" y="577385"/>
            <a:ext cx="447189" cy="447189"/>
          </a:xfrm>
          <a:prstGeom prst="rect">
            <a:avLst/>
          </a:prstGeom>
        </p:spPr>
      </p:pic>
      <p:pic>
        <p:nvPicPr>
          <p:cNvPr id="8" name="Content Placeholder 7" descr="A red rectangular sign with white text&#10;&#10;AI-generated content may be incorrect.">
            <a:extLst>
              <a:ext uri="{FF2B5EF4-FFF2-40B4-BE49-F238E27FC236}">
                <a16:creationId xmlns:a16="http://schemas.microsoft.com/office/drawing/2014/main" id="{448ADC05-0305-858E-2077-1CA01CD78337}"/>
              </a:ext>
            </a:extLst>
          </p:cNvPr>
          <p:cNvPicPr>
            <a:picLocks noGrp="1" noChangeAspect="1"/>
          </p:cNvPicPr>
          <p:nvPr>
            <p:ph idx="1"/>
          </p:nvPr>
        </p:nvPicPr>
        <p:blipFill>
          <a:blip r:embed="rId5"/>
          <a:stretch>
            <a:fillRect/>
          </a:stretch>
        </p:blipFill>
        <p:spPr>
          <a:xfrm>
            <a:off x="1360715" y="2754811"/>
            <a:ext cx="6422571" cy="1345885"/>
          </a:xfrm>
          <a:prstGeom prst="rect">
            <a:avLst/>
          </a:prstGeom>
        </p:spPr>
      </p:pic>
    </p:spTree>
    <p:extLst>
      <p:ext uri="{BB962C8B-B14F-4D97-AF65-F5344CB8AC3E}">
        <p14:creationId xmlns:p14="http://schemas.microsoft.com/office/powerpoint/2010/main" val="395422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p:cNvSpPr>
            <a:spLocks noGrp="1" noChangeArrowheads="1"/>
          </p:cNvSpPr>
          <p:nvPr>
            <p:ph type="body" idx="1"/>
          </p:nvPr>
        </p:nvSpPr>
        <p:spPr>
          <a:xfrm>
            <a:off x="457200" y="1525156"/>
            <a:ext cx="8229600" cy="4008244"/>
          </a:xfrm>
        </p:spPr>
        <p:txBody>
          <a:bodyPr vert="horz" lIns="91440" tIns="45720" rIns="91440" bIns="45720" rtlCol="0" anchor="t">
            <a:noAutofit/>
          </a:bodyPr>
          <a:lstStyle/>
          <a:p>
            <a:r>
              <a:rPr lang="en-US" sz="3600">
                <a:latin typeface="Aptos"/>
                <a:cs typeface="Arial"/>
              </a:rPr>
              <a:t>Clarify </a:t>
            </a:r>
            <a:r>
              <a:rPr lang="en-US" sz="3600" b="1">
                <a:solidFill>
                  <a:schemeClr val="tx2"/>
                </a:solidFill>
                <a:latin typeface="Aptos"/>
                <a:cs typeface="Arial"/>
              </a:rPr>
              <a:t>Purpose &amp; Scope</a:t>
            </a:r>
            <a:endParaRPr lang="en-US" sz="4800" b="1">
              <a:solidFill>
                <a:schemeClr val="tx2"/>
              </a:solidFill>
              <a:latin typeface="Aptos"/>
            </a:endParaRPr>
          </a:p>
          <a:p>
            <a:r>
              <a:rPr lang="en-US" sz="3600" b="1">
                <a:solidFill>
                  <a:schemeClr val="tx2"/>
                </a:solidFill>
                <a:latin typeface="Aptos"/>
                <a:cs typeface="Arial"/>
              </a:rPr>
              <a:t>Purpose</a:t>
            </a:r>
            <a:r>
              <a:rPr lang="en-US" sz="3600">
                <a:solidFill>
                  <a:schemeClr val="tx2"/>
                </a:solidFill>
                <a:latin typeface="Aptos"/>
                <a:cs typeface="Arial"/>
              </a:rPr>
              <a:t>:</a:t>
            </a:r>
          </a:p>
          <a:p>
            <a:pPr lvl="1">
              <a:buFont typeface="Courier New" charset="0"/>
              <a:buChar char="o"/>
            </a:pPr>
            <a:r>
              <a:rPr lang="en-US" sz="3200">
                <a:solidFill>
                  <a:schemeClr val="tx2"/>
                </a:solidFill>
                <a:latin typeface="Aptos"/>
                <a:cs typeface="Arial"/>
              </a:rPr>
              <a:t>Goals/objects to accomplish</a:t>
            </a:r>
            <a:endParaRPr lang="en-US">
              <a:solidFill>
                <a:schemeClr val="tx2"/>
              </a:solidFill>
              <a:cs typeface="Arial"/>
            </a:endParaRPr>
          </a:p>
          <a:p>
            <a:r>
              <a:rPr lang="en-US" sz="3600" b="1">
                <a:solidFill>
                  <a:schemeClr val="tx2"/>
                </a:solidFill>
                <a:latin typeface="Aptos"/>
                <a:cs typeface="Arial"/>
              </a:rPr>
              <a:t>Scope</a:t>
            </a:r>
            <a:r>
              <a:rPr lang="en-US" sz="3600">
                <a:solidFill>
                  <a:schemeClr val="tx2"/>
                </a:solidFill>
                <a:latin typeface="Aptos"/>
                <a:cs typeface="Arial"/>
              </a:rPr>
              <a:t>:</a:t>
            </a:r>
          </a:p>
          <a:p>
            <a:pPr lvl="1">
              <a:buFont typeface="Courier New" charset="0"/>
              <a:buChar char="o"/>
            </a:pPr>
            <a:r>
              <a:rPr lang="en-US" sz="3200">
                <a:solidFill>
                  <a:schemeClr val="tx2"/>
                </a:solidFill>
                <a:latin typeface="Aptos"/>
                <a:cs typeface="Arial"/>
              </a:rPr>
              <a:t>What can be achieved with the time and resources available</a:t>
            </a:r>
            <a:endParaRPr lang="en-US" sz="3200">
              <a:solidFill>
                <a:schemeClr val="tx2"/>
              </a:solidFil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355C3C0D-9F37-0D7E-3451-5A93DCA3B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9928" y="1559754"/>
            <a:ext cx="447189" cy="447189"/>
          </a:xfrm>
          <a:prstGeom prst="rect">
            <a:avLst/>
          </a:prstGeom>
        </p:spPr>
      </p:pic>
    </p:spTree>
    <p:extLst>
      <p:ext uri="{BB962C8B-B14F-4D97-AF65-F5344CB8AC3E}">
        <p14:creationId xmlns:p14="http://schemas.microsoft.com/office/powerpoint/2010/main" val="413324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31300-A0B8-E50E-E82A-24006CA99BD9}"/>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98872E7F-B34E-24AE-B2F3-EBECB90113A4}"/>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0C4B2B58-E65E-9D1E-D43B-E4300A4B1BC0}"/>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100C8482-5370-5765-42C3-6F2FDA06F3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B8F444D7-A185-44A0-38E2-DB5C783FBEF5}"/>
              </a:ext>
            </a:extLst>
          </p:cNvPr>
          <p:cNvPicPr>
            <a:picLocks noChangeAspect="1"/>
          </p:cNvPicPr>
          <p:nvPr/>
        </p:nvPicPr>
        <p:blipFill>
          <a:blip r:embed="rId5"/>
          <a:stretch>
            <a:fillRect/>
          </a:stretch>
        </p:blipFill>
        <p:spPr>
          <a:xfrm>
            <a:off x="0" y="1371149"/>
            <a:ext cx="9144000" cy="5059921"/>
          </a:xfrm>
          <a:prstGeom prst="rect">
            <a:avLst/>
          </a:prstGeom>
        </p:spPr>
      </p:pic>
    </p:spTree>
    <p:extLst>
      <p:ext uri="{BB962C8B-B14F-4D97-AF65-F5344CB8AC3E}">
        <p14:creationId xmlns:p14="http://schemas.microsoft.com/office/powerpoint/2010/main" val="2679549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871D-1A71-1D94-8C92-61B7014C1C35}"/>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D5B03BA5-9F77-1658-5A1C-ECDE317C3060}"/>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B3D31B45-35AE-9FED-8985-126BE6CC7507}"/>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B0F2EE40-0238-3EC0-6229-608282BC03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2E60B20F-DE11-5A47-54E4-1FF19349A665}"/>
              </a:ext>
            </a:extLst>
          </p:cNvPr>
          <p:cNvPicPr>
            <a:picLocks noChangeAspect="1"/>
          </p:cNvPicPr>
          <p:nvPr/>
        </p:nvPicPr>
        <p:blipFill>
          <a:blip r:embed="rId5"/>
          <a:stretch>
            <a:fillRect/>
          </a:stretch>
        </p:blipFill>
        <p:spPr>
          <a:xfrm>
            <a:off x="0" y="1371149"/>
            <a:ext cx="9144000" cy="5059921"/>
          </a:xfrm>
          <a:prstGeom prst="rect">
            <a:avLst/>
          </a:prstGeom>
        </p:spPr>
      </p:pic>
    </p:spTree>
    <p:extLst>
      <p:ext uri="{BB962C8B-B14F-4D97-AF65-F5344CB8AC3E}">
        <p14:creationId xmlns:p14="http://schemas.microsoft.com/office/powerpoint/2010/main" val="4144846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AB485-49BA-D9C1-5AC7-5DAF8D249B8E}"/>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52BD9EA0-3A39-C895-5399-0E501FFB30E6}"/>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r>
              <a:rPr lang="en-US" sz="3200">
                <a:solidFill>
                  <a:srgbClr val="000000"/>
                </a:solidFill>
                <a:latin typeface="Aptos Display"/>
              </a:rPr>
              <a:t> (Con't)</a:t>
            </a:r>
            <a:endParaRPr lang="en-US" sz="4800">
              <a:latin typeface="Aptos Display"/>
            </a:endParaRPr>
          </a:p>
        </p:txBody>
      </p:sp>
      <p:sp>
        <p:nvSpPr>
          <p:cNvPr id="12292" name="Rectangle 3">
            <a:extLst>
              <a:ext uri="{FF2B5EF4-FFF2-40B4-BE49-F238E27FC236}">
                <a16:creationId xmlns:a16="http://schemas.microsoft.com/office/drawing/2014/main" id="{52BE4474-30BD-515C-B6CB-1E6DABDBCF07}"/>
              </a:ext>
            </a:extLst>
          </p:cNvPr>
          <p:cNvSpPr>
            <a:spLocks noGrp="1" noChangeArrowheads="1"/>
          </p:cNvSpPr>
          <p:nvPr>
            <p:ph type="body" idx="1"/>
          </p:nvPr>
        </p:nvSpPr>
        <p:spPr>
          <a:xfrm>
            <a:off x="457200" y="1500376"/>
            <a:ext cx="8229600" cy="2286000"/>
          </a:xfrm>
        </p:spPr>
        <p:txBody>
          <a:bodyPr vert="horz" lIns="91440" tIns="45720" rIns="91440" bIns="45720" rtlCol="0" anchor="t">
            <a:noAutofit/>
          </a:bodyPr>
          <a:lstStyle/>
          <a:p>
            <a:r>
              <a:rPr lang="en-US" sz="3600">
                <a:latin typeface="Aptos"/>
                <a:cs typeface="Arial"/>
              </a:rPr>
              <a:t>Assess </a:t>
            </a:r>
            <a:r>
              <a:rPr lang="en-US" sz="3600" b="1">
                <a:solidFill>
                  <a:schemeClr val="tx2"/>
                </a:solidFill>
                <a:latin typeface="Aptos"/>
                <a:cs typeface="Arial"/>
              </a:rPr>
              <a:t>Data &amp; Data Management</a:t>
            </a:r>
          </a:p>
          <a:p>
            <a:pPr lvl="1">
              <a:buFont typeface="Courier New" charset="0"/>
              <a:buChar char="o"/>
            </a:pPr>
            <a:r>
              <a:rPr lang="en-US" sz="3200">
                <a:latin typeface="Aptos"/>
                <a:cs typeface="Arial"/>
              </a:rPr>
              <a:t>Inventory existing data, decide what new data might be collected, ensure your intended use addresses the big C's: Consent, Confidentiality, and (legal) Compliance</a:t>
            </a:r>
          </a:p>
          <a:p>
            <a:endParaRPr lang="en-US">
              <a:latin typeface="Aptos"/>
              <a:cs typeface="Arial"/>
            </a:endParaRPr>
          </a:p>
          <a:p>
            <a:endParaRPr lang="en-US">
              <a:latin typeface="Aptos"/>
              <a:cs typeface="Arial"/>
            </a:endParaRPr>
          </a:p>
          <a:p>
            <a:pPr lvl="1">
              <a:buFont typeface="Courier New" charset="0"/>
              <a:buChar char="o"/>
            </a:pPr>
            <a:endParaRPr lang="en-US" sz="3200">
              <a:latin typeface="Aptos"/>
              <a:cs typeface="Arial"/>
            </a:endParaRPr>
          </a:p>
        </p:txBody>
      </p:sp>
      <p:pic>
        <p:nvPicPr>
          <p:cNvPr id="3" name="Graphic 2" descr="Pencil outline">
            <a:extLst>
              <a:ext uri="{FF2B5EF4-FFF2-40B4-BE49-F238E27FC236}">
                <a16:creationId xmlns:a16="http://schemas.microsoft.com/office/drawing/2014/main" id="{22735D0F-5380-384D-F7B4-91A763AE9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5764" y="1632823"/>
            <a:ext cx="447189" cy="447189"/>
          </a:xfrm>
          <a:prstGeom prst="rect">
            <a:avLst/>
          </a:prstGeom>
        </p:spPr>
      </p:pic>
    </p:spTree>
    <p:extLst>
      <p:ext uri="{BB962C8B-B14F-4D97-AF65-F5344CB8AC3E}">
        <p14:creationId xmlns:p14="http://schemas.microsoft.com/office/powerpoint/2010/main" val="364394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1A1A-3917-2017-F2BE-580F1F4EF52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E0D1356-CC84-87E9-497B-B8FD3569C5EF}"/>
              </a:ext>
            </a:extLst>
          </p:cNvPr>
          <p:cNvSpPr>
            <a:spLocks noGrp="1"/>
          </p:cNvSpPr>
          <p:nvPr>
            <p:ph type="title"/>
          </p:nvPr>
        </p:nvSpPr>
        <p:spPr>
          <a:xfrm>
            <a:off x="3558" y="228600"/>
            <a:ext cx="9127988" cy="1143000"/>
          </a:xfrm>
        </p:spPr>
        <p:txBody>
          <a:bodyPr/>
          <a:lstStyle/>
          <a:p>
            <a:r>
              <a:rPr lang="en-US" sz="3200">
                <a:solidFill>
                  <a:srgbClr val="000000"/>
                </a:solidFill>
                <a:latin typeface="Aptos Display"/>
              </a:rPr>
              <a:t>Leadership</a:t>
            </a:r>
            <a:endParaRPr lang="en-US"/>
          </a:p>
        </p:txBody>
      </p:sp>
      <p:sp>
        <p:nvSpPr>
          <p:cNvPr id="3" name="Content Placeholder 2">
            <a:extLst>
              <a:ext uri="{FF2B5EF4-FFF2-40B4-BE49-F238E27FC236}">
                <a16:creationId xmlns:a16="http://schemas.microsoft.com/office/drawing/2014/main" id="{EF080D22-5043-E4FB-CD45-E0CBA5DFE4E6}"/>
              </a:ext>
            </a:extLst>
          </p:cNvPr>
          <p:cNvSpPr>
            <a:spLocks noGrp="1"/>
          </p:cNvSpPr>
          <p:nvPr>
            <p:ph idx="1"/>
          </p:nvPr>
        </p:nvSpPr>
        <p:spPr>
          <a:xfrm>
            <a:off x="655606" y="4262892"/>
            <a:ext cx="4382297" cy="1478758"/>
          </a:xfrm>
        </p:spPr>
        <p:txBody>
          <a:bodyPr vert="horz" lIns="91440" tIns="45720" rIns="91440" bIns="45720" rtlCol="0" anchor="t">
            <a:noAutofit/>
          </a:bodyPr>
          <a:lstStyle/>
          <a:p>
            <a:pPr marL="457200" lvl="1" indent="0">
              <a:buNone/>
            </a:pPr>
            <a:r>
              <a:rPr lang="en-US" sz="2000" b="1">
                <a:solidFill>
                  <a:schemeClr val="accent1"/>
                </a:solidFill>
                <a:latin typeface="Aptos"/>
                <a:cs typeface="Arial"/>
              </a:rPr>
              <a:t>Robert Fischer, PhD</a:t>
            </a:r>
          </a:p>
          <a:p>
            <a:pPr marL="457200" lvl="1" indent="0">
              <a:buNone/>
            </a:pPr>
            <a:r>
              <a:rPr lang="en-US" sz="1600">
                <a:latin typeface="Aptos"/>
                <a:ea typeface="+mn-lt"/>
                <a:cs typeface="+mn-lt"/>
              </a:rPr>
              <a:t>Director, Center on Poverty and Community Development</a:t>
            </a:r>
            <a:endParaRPr lang="en-US" sz="1600">
              <a:latin typeface="Aptos"/>
              <a:cs typeface="Arial"/>
            </a:endParaRPr>
          </a:p>
          <a:p>
            <a:pPr marL="457200" lvl="1" indent="0">
              <a:buNone/>
            </a:pPr>
            <a:r>
              <a:rPr lang="en-US" sz="1600">
                <a:latin typeface="Aptos"/>
                <a:ea typeface="+mn-lt"/>
                <a:cs typeface="+mn-lt"/>
              </a:rPr>
              <a:t>Grace Longwell Coyle Professor in Civil Society</a:t>
            </a:r>
            <a:endParaRPr lang="en-US" sz="1600">
              <a:latin typeface="Aptos"/>
              <a:cs typeface="Arial"/>
            </a:endParaRPr>
          </a:p>
          <a:p>
            <a:pPr marL="457200" lvl="1" indent="0">
              <a:buNone/>
            </a:pPr>
            <a:r>
              <a:rPr lang="en-US" sz="1600">
                <a:latin typeface="Aptos"/>
                <a:ea typeface="+mn-lt"/>
                <a:cs typeface="+mn-lt"/>
              </a:rPr>
              <a:t>Chair, Master of Nonprofit Organizations Program</a:t>
            </a:r>
            <a:endParaRPr lang="en-US" sz="1600">
              <a:latin typeface="Aptos"/>
              <a:cs typeface="Arial"/>
            </a:endParaRPr>
          </a:p>
        </p:txBody>
      </p:sp>
      <p:sp>
        <p:nvSpPr>
          <p:cNvPr id="5" name="Content Placeholder 2">
            <a:extLst>
              <a:ext uri="{FF2B5EF4-FFF2-40B4-BE49-F238E27FC236}">
                <a16:creationId xmlns:a16="http://schemas.microsoft.com/office/drawing/2014/main" id="{AE6311F4-CE70-DFE4-0136-64A0E28E013B}"/>
              </a:ext>
            </a:extLst>
          </p:cNvPr>
          <p:cNvSpPr txBox="1">
            <a:spLocks/>
          </p:cNvSpPr>
          <p:nvPr/>
        </p:nvSpPr>
        <p:spPr>
          <a:xfrm>
            <a:off x="4559148" y="4266129"/>
            <a:ext cx="4378228" cy="1483697"/>
          </a:xfrm>
          <a:prstGeom prst="rect">
            <a:avLst/>
          </a:prstGeom>
          <a:ln>
            <a:noFill/>
          </a:ln>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sz="2000" b="1">
                <a:solidFill>
                  <a:schemeClr val="tx2"/>
                </a:solidFill>
                <a:latin typeface="Aptos"/>
                <a:ea typeface="+mn-lt"/>
                <a:cs typeface="+mn-lt"/>
              </a:rPr>
              <a:t>Francisca García-Cobián Richter, PhD</a:t>
            </a:r>
            <a:endParaRPr lang="en-US" sz="2000" b="1">
              <a:solidFill>
                <a:schemeClr val="tx2"/>
              </a:solidFill>
              <a:latin typeface="Aptos"/>
            </a:endParaRPr>
          </a:p>
          <a:p>
            <a:pPr marL="457200" lvl="1" indent="0">
              <a:buNone/>
            </a:pPr>
            <a:r>
              <a:rPr lang="en-US" sz="1600">
                <a:latin typeface="Aptos"/>
                <a:ea typeface="+mn-lt"/>
                <a:cs typeface="+mn-lt"/>
              </a:rPr>
              <a:t>Associate Director, Center on Poverty and Community Development</a:t>
            </a:r>
          </a:p>
          <a:p>
            <a:pPr marL="457200" lvl="1" indent="0">
              <a:buNone/>
            </a:pPr>
            <a:r>
              <a:rPr lang="en-US" sz="1600">
                <a:latin typeface="Aptos"/>
                <a:cs typeface="Arial"/>
              </a:rPr>
              <a:t>Research Associate Professor</a:t>
            </a:r>
          </a:p>
        </p:txBody>
      </p:sp>
      <p:pic>
        <p:nvPicPr>
          <p:cNvPr id="6" name="Picture 5" descr="A person wearing a suit and tie&#10;&#10;AI-generated content may be incorrect.">
            <a:extLst>
              <a:ext uri="{FF2B5EF4-FFF2-40B4-BE49-F238E27FC236}">
                <a16:creationId xmlns:a16="http://schemas.microsoft.com/office/drawing/2014/main" id="{98A6D231-4891-4694-2185-45F80797E7DB}"/>
              </a:ext>
            </a:extLst>
          </p:cNvPr>
          <p:cNvPicPr>
            <a:picLocks noChangeAspect="1"/>
          </p:cNvPicPr>
          <p:nvPr/>
        </p:nvPicPr>
        <p:blipFill>
          <a:blip r:embed="rId3"/>
          <a:srcRect t="3090" r="4843" b="13247"/>
          <a:stretch>
            <a:fillRect/>
          </a:stretch>
        </p:blipFill>
        <p:spPr>
          <a:xfrm>
            <a:off x="1190494" y="1717761"/>
            <a:ext cx="2293272" cy="2304123"/>
          </a:xfrm>
          <a:prstGeom prst="ellipse">
            <a:avLst/>
          </a:prstGeom>
          <a:ln w="57150">
            <a:solidFill>
              <a:schemeClr val="tx2"/>
            </a:solidFill>
          </a:ln>
        </p:spPr>
      </p:pic>
      <p:pic>
        <p:nvPicPr>
          <p:cNvPr id="7" name="Picture 6" descr="A person with grey hair and a necklace&#10;&#10;AI-generated content may be incorrect.">
            <a:extLst>
              <a:ext uri="{FF2B5EF4-FFF2-40B4-BE49-F238E27FC236}">
                <a16:creationId xmlns:a16="http://schemas.microsoft.com/office/drawing/2014/main" id="{703C601C-8BF7-59A6-2DE1-6814E996C93A}"/>
              </a:ext>
            </a:extLst>
          </p:cNvPr>
          <p:cNvPicPr>
            <a:picLocks noChangeAspect="1"/>
          </p:cNvPicPr>
          <p:nvPr/>
        </p:nvPicPr>
        <p:blipFill>
          <a:blip r:embed="rId4"/>
          <a:srcRect l="11524" t="1141" r="6738" b="15256"/>
          <a:stretch>
            <a:fillRect/>
          </a:stretch>
        </p:blipFill>
        <p:spPr>
          <a:xfrm>
            <a:off x="5023615" y="1732766"/>
            <a:ext cx="2299158" cy="2286424"/>
          </a:xfrm>
          <a:prstGeom prst="ellipse">
            <a:avLst/>
          </a:prstGeom>
          <a:ln w="57150">
            <a:solidFill>
              <a:schemeClr val="tx2"/>
            </a:solidFill>
          </a:ln>
        </p:spPr>
      </p:pic>
    </p:spTree>
    <p:extLst>
      <p:ext uri="{BB962C8B-B14F-4D97-AF65-F5344CB8AC3E}">
        <p14:creationId xmlns:p14="http://schemas.microsoft.com/office/powerpoint/2010/main" val="347969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57AEE-3245-BE7A-A6AB-B86C3D62C166}"/>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88DDE1A9-2825-188C-2400-589D5488966C}"/>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D130E7FC-D825-9B06-FB28-DFAC5CC64158}"/>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957B2B46-5815-D082-F67E-A3BD83451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252703C1-0709-629F-CF9C-A4A0D93617E0}"/>
              </a:ext>
            </a:extLst>
          </p:cNvPr>
          <p:cNvPicPr>
            <a:picLocks noChangeAspect="1"/>
          </p:cNvPicPr>
          <p:nvPr/>
        </p:nvPicPr>
        <p:blipFill>
          <a:blip r:embed="rId5"/>
          <a:stretch>
            <a:fillRect/>
          </a:stretch>
        </p:blipFill>
        <p:spPr>
          <a:xfrm>
            <a:off x="0" y="1371149"/>
            <a:ext cx="9144000" cy="5059921"/>
          </a:xfrm>
          <a:prstGeom prst="rect">
            <a:avLst/>
          </a:prstGeom>
        </p:spPr>
      </p:pic>
    </p:spTree>
    <p:extLst>
      <p:ext uri="{BB962C8B-B14F-4D97-AF65-F5344CB8AC3E}">
        <p14:creationId xmlns:p14="http://schemas.microsoft.com/office/powerpoint/2010/main" val="200073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6EF9-B930-5156-D75F-21C3D6D36A79}"/>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EC3B8DBB-EAD0-3839-732C-40BC00F5BF6F}"/>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F2BA3CC5-E339-BEC4-8E2C-202D05D54D20}"/>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CA468465-1DB3-1280-C14E-948548A9A3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0BE47AA6-49D0-0B2A-5D7A-A56E0677DD88}"/>
              </a:ext>
            </a:extLst>
          </p:cNvPr>
          <p:cNvPicPr>
            <a:picLocks noChangeAspect="1"/>
          </p:cNvPicPr>
          <p:nvPr/>
        </p:nvPicPr>
        <p:blipFill>
          <a:blip r:embed="rId5"/>
          <a:stretch>
            <a:fillRect/>
          </a:stretch>
        </p:blipFill>
        <p:spPr>
          <a:xfrm>
            <a:off x="0" y="1373735"/>
            <a:ext cx="9144000" cy="5059921"/>
          </a:xfrm>
          <a:prstGeom prst="rect">
            <a:avLst/>
          </a:prstGeom>
        </p:spPr>
      </p:pic>
    </p:spTree>
    <p:extLst>
      <p:ext uri="{BB962C8B-B14F-4D97-AF65-F5344CB8AC3E}">
        <p14:creationId xmlns:p14="http://schemas.microsoft.com/office/powerpoint/2010/main" val="4221103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9416-58C7-2F06-2C65-897EDE688CBE}"/>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408D9D63-2803-540D-DFB9-C818174F54AD}"/>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r>
              <a:rPr lang="en-US" sz="3200">
                <a:solidFill>
                  <a:srgbClr val="000000"/>
                </a:solidFill>
                <a:latin typeface="Aptos Display"/>
              </a:rPr>
              <a:t> (Con't)</a:t>
            </a:r>
            <a:endParaRPr lang="en-US" sz="4800">
              <a:latin typeface="Aptos Display"/>
            </a:endParaRPr>
          </a:p>
        </p:txBody>
      </p:sp>
      <p:sp>
        <p:nvSpPr>
          <p:cNvPr id="12292" name="Rectangle 3">
            <a:extLst>
              <a:ext uri="{FF2B5EF4-FFF2-40B4-BE49-F238E27FC236}">
                <a16:creationId xmlns:a16="http://schemas.microsoft.com/office/drawing/2014/main" id="{D8D919C5-7A8D-A498-E498-FB02A69C8563}"/>
              </a:ext>
            </a:extLst>
          </p:cNvPr>
          <p:cNvSpPr>
            <a:spLocks noGrp="1" noChangeArrowheads="1"/>
          </p:cNvSpPr>
          <p:nvPr>
            <p:ph type="body" idx="1"/>
          </p:nvPr>
        </p:nvSpPr>
        <p:spPr>
          <a:xfrm>
            <a:off x="457200" y="1500376"/>
            <a:ext cx="8229600" cy="2286000"/>
          </a:xfrm>
        </p:spPr>
        <p:txBody>
          <a:bodyPr vert="horz" lIns="91440" tIns="45720" rIns="91440" bIns="45720" rtlCol="0" anchor="t">
            <a:noAutofit/>
          </a:bodyPr>
          <a:lstStyle/>
          <a:p>
            <a:r>
              <a:rPr lang="en-US" sz="3600">
                <a:latin typeface="Aptos"/>
                <a:cs typeface="Arial"/>
              </a:rPr>
              <a:t>Engage </a:t>
            </a:r>
            <a:r>
              <a:rPr lang="en-US" sz="3600" b="1">
                <a:solidFill>
                  <a:schemeClr val="tx2"/>
                </a:solidFill>
                <a:latin typeface="Aptos"/>
                <a:cs typeface="Arial"/>
              </a:rPr>
              <a:t>Stakeholders </a:t>
            </a:r>
            <a:r>
              <a:rPr lang="en-US" sz="3600">
                <a:latin typeface="Aptos"/>
                <a:cs typeface="Arial"/>
              </a:rPr>
              <a:t>(early and often)</a:t>
            </a:r>
            <a:endParaRPr lang="en-US" sz="3600" b="1">
              <a:solidFill>
                <a:srgbClr val="1C263A"/>
              </a:solidFill>
              <a:latin typeface="Aptos"/>
              <a:cs typeface="Arial"/>
            </a:endParaRPr>
          </a:p>
          <a:p>
            <a:pPr lvl="1">
              <a:buFont typeface="Courier New" charset="0"/>
              <a:buChar char="o"/>
            </a:pPr>
            <a:r>
              <a:rPr lang="en-US" sz="3200">
                <a:latin typeface="Aptos"/>
                <a:cs typeface="Arial"/>
              </a:rPr>
              <a:t>Identify who you need to make this work and what they need from it</a:t>
            </a:r>
          </a:p>
          <a:p>
            <a:endParaRPr lang="en-US" sz="2200">
              <a:solidFill>
                <a:srgbClr val="000000"/>
              </a:solidFill>
              <a:latin typeface="Aptos"/>
              <a:cs typeface="Arial"/>
            </a:endParaRPr>
          </a:p>
          <a:p>
            <a:endParaRPr lang="en-US" sz="1800">
              <a:latin typeface="Aptos"/>
              <a:cs typeface="Arial"/>
            </a:endParaRPr>
          </a:p>
          <a:p>
            <a:endParaRPr lang="en-US" sz="1200">
              <a:latin typeface="Aptos"/>
              <a:cs typeface="Arial"/>
            </a:endParaRPr>
          </a:p>
          <a:p>
            <a:pPr lvl="1">
              <a:buFont typeface="Courier New" charset="0"/>
              <a:buChar char="o"/>
            </a:pPr>
            <a:endParaRPr lang="en-US" sz="800">
              <a:latin typeface="Aptos"/>
              <a:cs typeface="Arial"/>
            </a:endParaRPr>
          </a:p>
        </p:txBody>
      </p:sp>
      <p:pic>
        <p:nvPicPr>
          <p:cNvPr id="3" name="Graphic 2" descr="Pencil outline">
            <a:extLst>
              <a:ext uri="{FF2B5EF4-FFF2-40B4-BE49-F238E27FC236}">
                <a16:creationId xmlns:a16="http://schemas.microsoft.com/office/drawing/2014/main" id="{2BE5E253-42B1-9D0C-0D0F-A19F80FE19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6011" y="1643261"/>
            <a:ext cx="447189" cy="447189"/>
          </a:xfrm>
          <a:prstGeom prst="rect">
            <a:avLst/>
          </a:prstGeom>
        </p:spPr>
      </p:pic>
    </p:spTree>
    <p:extLst>
      <p:ext uri="{BB962C8B-B14F-4D97-AF65-F5344CB8AC3E}">
        <p14:creationId xmlns:p14="http://schemas.microsoft.com/office/powerpoint/2010/main" val="262206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215C-95CB-0144-FC08-C152EE072ACC}"/>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5ADDBBAE-6E2E-6C5F-A3DC-063CB5AF58B1}"/>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D34191B0-0FE3-0EC1-443C-81D0506A3380}"/>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B3485BA1-02D2-0709-34D5-3D334C39A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EC10396D-4CF1-9D75-EEA0-3AA192E7D5D6}"/>
              </a:ext>
            </a:extLst>
          </p:cNvPr>
          <p:cNvPicPr>
            <a:picLocks noChangeAspect="1"/>
          </p:cNvPicPr>
          <p:nvPr/>
        </p:nvPicPr>
        <p:blipFill>
          <a:blip r:embed="rId5"/>
          <a:stretch>
            <a:fillRect/>
          </a:stretch>
        </p:blipFill>
        <p:spPr>
          <a:xfrm>
            <a:off x="0" y="1371149"/>
            <a:ext cx="9144000" cy="5059921"/>
          </a:xfrm>
          <a:prstGeom prst="rect">
            <a:avLst/>
          </a:prstGeom>
        </p:spPr>
      </p:pic>
    </p:spTree>
    <p:extLst>
      <p:ext uri="{BB962C8B-B14F-4D97-AF65-F5344CB8AC3E}">
        <p14:creationId xmlns:p14="http://schemas.microsoft.com/office/powerpoint/2010/main" val="156242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C97E-1527-11E9-92A2-23727DE5C86D}"/>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7211851B-9C94-ACF3-2BAC-C08ECC2D215B}"/>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3F9D8E2A-8BA9-4382-8D4C-0F0975785AD4}"/>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7D587104-5A5F-57A4-F08C-333504078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F99200F7-06FB-F22E-ED16-0806964C6F0F}"/>
              </a:ext>
            </a:extLst>
          </p:cNvPr>
          <p:cNvPicPr>
            <a:picLocks noChangeAspect="1"/>
          </p:cNvPicPr>
          <p:nvPr/>
        </p:nvPicPr>
        <p:blipFill>
          <a:blip r:embed="rId5"/>
          <a:stretch>
            <a:fillRect/>
          </a:stretch>
        </p:blipFill>
        <p:spPr>
          <a:xfrm>
            <a:off x="0" y="1371149"/>
            <a:ext cx="9144000" cy="5059921"/>
          </a:xfrm>
          <a:prstGeom prst="rect">
            <a:avLst/>
          </a:prstGeom>
        </p:spPr>
      </p:pic>
    </p:spTree>
    <p:extLst>
      <p:ext uri="{BB962C8B-B14F-4D97-AF65-F5344CB8AC3E}">
        <p14:creationId xmlns:p14="http://schemas.microsoft.com/office/powerpoint/2010/main" val="731405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37B50-35DC-FE3F-A4A4-2DF326230122}"/>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22B3A26B-4C8A-EA96-D246-773A672B039F}"/>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r>
              <a:rPr lang="en-US" sz="3200">
                <a:solidFill>
                  <a:srgbClr val="000000"/>
                </a:solidFill>
                <a:latin typeface="Aptos Display"/>
              </a:rPr>
              <a:t> (Con't)</a:t>
            </a:r>
            <a:endParaRPr lang="en-US" sz="4800">
              <a:latin typeface="Aptos Display"/>
            </a:endParaRPr>
          </a:p>
        </p:txBody>
      </p:sp>
      <p:sp>
        <p:nvSpPr>
          <p:cNvPr id="12292" name="Rectangle 3">
            <a:extLst>
              <a:ext uri="{FF2B5EF4-FFF2-40B4-BE49-F238E27FC236}">
                <a16:creationId xmlns:a16="http://schemas.microsoft.com/office/drawing/2014/main" id="{E7DEC7DB-46EF-DAD7-D9DA-B35F38B79574}"/>
              </a:ext>
            </a:extLst>
          </p:cNvPr>
          <p:cNvSpPr>
            <a:spLocks noGrp="1" noChangeArrowheads="1"/>
          </p:cNvSpPr>
          <p:nvPr>
            <p:ph type="body" idx="1"/>
          </p:nvPr>
        </p:nvSpPr>
        <p:spPr>
          <a:xfrm>
            <a:off x="457200" y="1500376"/>
            <a:ext cx="8229600" cy="2286000"/>
          </a:xfrm>
        </p:spPr>
        <p:txBody>
          <a:bodyPr vert="horz" lIns="91440" tIns="45720" rIns="91440" bIns="45720" rtlCol="0" anchor="t">
            <a:noAutofit/>
          </a:bodyPr>
          <a:lstStyle/>
          <a:p>
            <a:r>
              <a:rPr lang="en-US" sz="3600">
                <a:latin typeface="Aptos"/>
                <a:cs typeface="Arial"/>
              </a:rPr>
              <a:t>Establish </a:t>
            </a:r>
            <a:r>
              <a:rPr lang="en-US" sz="3600" b="1">
                <a:solidFill>
                  <a:schemeClr val="tx2"/>
                </a:solidFill>
                <a:latin typeface="Aptos"/>
                <a:cs typeface="Arial"/>
              </a:rPr>
              <a:t>Governance and Roles</a:t>
            </a:r>
          </a:p>
          <a:p>
            <a:pPr lvl="1">
              <a:buFont typeface="Courier New" charset="0"/>
              <a:buChar char="o"/>
            </a:pPr>
            <a:r>
              <a:rPr lang="en-US" sz="3200">
                <a:latin typeface="Aptos"/>
                <a:cs typeface="Arial"/>
              </a:rPr>
              <a:t>Collaboration requires clear lines – who is responsible for what, and who makes what decisions</a:t>
            </a:r>
          </a:p>
          <a:p>
            <a:endParaRPr lang="en-US" sz="1800">
              <a:latin typeface="Aptos"/>
              <a:cs typeface="Arial"/>
            </a:endParaRPr>
          </a:p>
          <a:p>
            <a:endParaRPr lang="en-US" sz="1200">
              <a:latin typeface="Aptos"/>
              <a:cs typeface="Arial"/>
            </a:endParaRPr>
          </a:p>
          <a:p>
            <a:pPr lvl="1">
              <a:buFont typeface="Courier New" charset="0"/>
              <a:buChar char="o"/>
            </a:pPr>
            <a:endParaRPr lang="en-US" sz="800">
              <a:latin typeface="Aptos"/>
              <a:cs typeface="Arial"/>
            </a:endParaRPr>
          </a:p>
        </p:txBody>
      </p:sp>
      <p:pic>
        <p:nvPicPr>
          <p:cNvPr id="3" name="Graphic 2" descr="Pencil outline">
            <a:extLst>
              <a:ext uri="{FF2B5EF4-FFF2-40B4-BE49-F238E27FC236}">
                <a16:creationId xmlns:a16="http://schemas.microsoft.com/office/drawing/2014/main" id="{B624A9ED-8E40-CB25-389B-A443007C45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6997" y="1538877"/>
            <a:ext cx="447189" cy="447189"/>
          </a:xfrm>
          <a:prstGeom prst="rect">
            <a:avLst/>
          </a:prstGeom>
        </p:spPr>
      </p:pic>
    </p:spTree>
    <p:extLst>
      <p:ext uri="{BB962C8B-B14F-4D97-AF65-F5344CB8AC3E}">
        <p14:creationId xmlns:p14="http://schemas.microsoft.com/office/powerpoint/2010/main" val="1932968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15B7A-A30B-B16F-7EC8-D877970ECD69}"/>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5237946B-7A97-CE7C-3A8D-4C0BC64EA2A6}"/>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E28F5EAD-22CE-EF42-AAD3-89A00D465D82}"/>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F2010639-A080-E70F-7A4C-6C52BB5092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B41EE981-0E4A-2AB9-1122-B093DF6AF100}"/>
              </a:ext>
            </a:extLst>
          </p:cNvPr>
          <p:cNvPicPr>
            <a:picLocks noChangeAspect="1"/>
          </p:cNvPicPr>
          <p:nvPr/>
        </p:nvPicPr>
        <p:blipFill>
          <a:blip r:embed="rId5"/>
          <a:stretch>
            <a:fillRect/>
          </a:stretch>
        </p:blipFill>
        <p:spPr>
          <a:xfrm>
            <a:off x="0" y="1371149"/>
            <a:ext cx="9144000" cy="5059921"/>
          </a:xfrm>
          <a:prstGeom prst="rect">
            <a:avLst/>
          </a:prstGeom>
        </p:spPr>
      </p:pic>
    </p:spTree>
    <p:extLst>
      <p:ext uri="{BB962C8B-B14F-4D97-AF65-F5344CB8AC3E}">
        <p14:creationId xmlns:p14="http://schemas.microsoft.com/office/powerpoint/2010/main" val="3017340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60D3-98F8-26AC-E0BA-9543D45484E0}"/>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999BD806-9C77-9007-3F85-470C03FC0EC4}"/>
              </a:ext>
            </a:extLst>
          </p:cNvPr>
          <p:cNvSpPr>
            <a:spLocks noGrp="1" noChangeArrowheads="1"/>
          </p:cNvSpPr>
          <p:nvPr>
            <p:ph type="title"/>
          </p:nvPr>
        </p:nvSpPr>
        <p:spPr/>
        <p:txBody>
          <a:bodyPr/>
          <a:lstStyle/>
          <a:p>
            <a:r>
              <a:rPr lang="en-US" sz="3200" b="0" i="0" u="none" strike="noStrike">
                <a:solidFill>
                  <a:srgbClr val="000000"/>
                </a:solidFill>
                <a:effectLst/>
                <a:latin typeface="Aptos Display"/>
              </a:rPr>
              <a:t>Preparing for Evaluation</a:t>
            </a:r>
            <a:endParaRPr lang="en-US" sz="4800">
              <a:latin typeface="Aptos Display"/>
            </a:endParaRPr>
          </a:p>
        </p:txBody>
      </p:sp>
      <p:sp>
        <p:nvSpPr>
          <p:cNvPr id="12292" name="Rectangle 3">
            <a:extLst>
              <a:ext uri="{FF2B5EF4-FFF2-40B4-BE49-F238E27FC236}">
                <a16:creationId xmlns:a16="http://schemas.microsoft.com/office/drawing/2014/main" id="{C051E51C-FB46-6E76-9990-280E64531530}"/>
              </a:ext>
            </a:extLst>
          </p:cNvPr>
          <p:cNvSpPr>
            <a:spLocks noGrp="1" noChangeArrowheads="1"/>
          </p:cNvSpPr>
          <p:nvPr>
            <p:ph type="body" idx="1"/>
          </p:nvPr>
        </p:nvSpPr>
        <p:spPr>
          <a:xfrm>
            <a:off x="457200" y="1525156"/>
            <a:ext cx="8229600" cy="4008244"/>
          </a:xfrm>
        </p:spPr>
        <p:txBody>
          <a:bodyPr vert="horz" lIns="91440" tIns="45720" rIns="91440" bIns="45720" rtlCol="0" anchor="t">
            <a:noAutofit/>
          </a:bodyPr>
          <a:lstStyle/>
          <a:p>
            <a:endParaRPr lang="en-US" sz="3600" b="1">
              <a:solidFill>
                <a:schemeClr val="tx2"/>
              </a:solidFill>
              <a:latin typeface="Aptos"/>
              <a:cs typeface="Arial"/>
            </a:endParaRPr>
          </a:p>
          <a:p>
            <a:endParaRPr lang="en-US">
              <a:latin typeface="Aptos"/>
              <a:cs typeface="Arial"/>
            </a:endParaRPr>
          </a:p>
          <a:p>
            <a:endParaRPr lang="en-US" sz="2000">
              <a:solidFill>
                <a:srgbClr val="000000"/>
              </a:solidFill>
              <a:latin typeface="Aptos"/>
              <a:cs typeface="Arial"/>
            </a:endParaRPr>
          </a:p>
          <a:p>
            <a:pPr lvl="1">
              <a:buFont typeface="Courier New" charset="0"/>
              <a:buChar char="o"/>
            </a:pPr>
            <a:endParaRPr lang="en-US" sz="1100">
              <a:latin typeface="Aptos"/>
              <a:cs typeface="Arial"/>
            </a:endParaRPr>
          </a:p>
        </p:txBody>
      </p:sp>
      <p:pic>
        <p:nvPicPr>
          <p:cNvPr id="3" name="Graphic 2" descr="Pencil outline">
            <a:extLst>
              <a:ext uri="{FF2B5EF4-FFF2-40B4-BE49-F238E27FC236}">
                <a16:creationId xmlns:a16="http://schemas.microsoft.com/office/drawing/2014/main" id="{E17EB959-986D-8B36-1372-064CF07D2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1299" y="580040"/>
            <a:ext cx="447189" cy="447189"/>
          </a:xfrm>
          <a:prstGeom prst="rect">
            <a:avLst/>
          </a:prstGeom>
        </p:spPr>
      </p:pic>
      <p:pic>
        <p:nvPicPr>
          <p:cNvPr id="2" name="Picture 1" descr="A red and white rectangular box with white text&#10;&#10;AI-generated content may be incorrect.">
            <a:extLst>
              <a:ext uri="{FF2B5EF4-FFF2-40B4-BE49-F238E27FC236}">
                <a16:creationId xmlns:a16="http://schemas.microsoft.com/office/drawing/2014/main" id="{DE58F610-0A56-DC59-CC2E-154953BC474E}"/>
              </a:ext>
            </a:extLst>
          </p:cNvPr>
          <p:cNvPicPr>
            <a:picLocks noChangeAspect="1"/>
          </p:cNvPicPr>
          <p:nvPr/>
        </p:nvPicPr>
        <p:blipFill>
          <a:blip r:embed="rId5"/>
          <a:stretch>
            <a:fillRect/>
          </a:stretch>
        </p:blipFill>
        <p:spPr>
          <a:xfrm>
            <a:off x="0" y="1374926"/>
            <a:ext cx="9144000" cy="5059921"/>
          </a:xfrm>
          <a:prstGeom prst="rect">
            <a:avLst/>
          </a:prstGeom>
        </p:spPr>
      </p:pic>
    </p:spTree>
    <p:extLst>
      <p:ext uri="{BB962C8B-B14F-4D97-AF65-F5344CB8AC3E}">
        <p14:creationId xmlns:p14="http://schemas.microsoft.com/office/powerpoint/2010/main" val="2079934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056D0-19DD-C565-4015-1245EF54ACDD}"/>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05448AB3-6AAF-E2A1-C6BD-7AB75C5AC332}"/>
              </a:ext>
            </a:extLst>
          </p:cNvPr>
          <p:cNvSpPr>
            <a:spLocks noGrp="1" noChangeArrowheads="1"/>
          </p:cNvSpPr>
          <p:nvPr>
            <p:ph type="title"/>
          </p:nvPr>
        </p:nvSpPr>
        <p:spPr/>
        <p:txBody>
          <a:bodyPr/>
          <a:lstStyle/>
          <a:p>
            <a:r>
              <a:rPr lang="en-US" sz="3200">
                <a:solidFill>
                  <a:srgbClr val="000000"/>
                </a:solidFill>
                <a:latin typeface="Aptos Display"/>
              </a:rPr>
              <a:t>Elicit Stakeholder Needs</a:t>
            </a:r>
            <a:endParaRPr lang="en-US" sz="4800">
              <a:latin typeface="Aptos Display"/>
            </a:endParaRPr>
          </a:p>
        </p:txBody>
      </p:sp>
      <p:sp>
        <p:nvSpPr>
          <p:cNvPr id="12292" name="Rectangle 3">
            <a:extLst>
              <a:ext uri="{FF2B5EF4-FFF2-40B4-BE49-F238E27FC236}">
                <a16:creationId xmlns:a16="http://schemas.microsoft.com/office/drawing/2014/main" id="{13FF3B11-D03A-6E07-CE77-AB1C73EA6AF0}"/>
              </a:ext>
            </a:extLst>
          </p:cNvPr>
          <p:cNvSpPr>
            <a:spLocks noGrp="1" noChangeArrowheads="1"/>
          </p:cNvSpPr>
          <p:nvPr>
            <p:ph type="body" idx="1"/>
          </p:nvPr>
        </p:nvSpPr>
        <p:spPr>
          <a:xfrm>
            <a:off x="457200" y="1600201"/>
            <a:ext cx="8229600" cy="4518121"/>
          </a:xfrm>
        </p:spPr>
        <p:txBody>
          <a:bodyPr vert="horz" lIns="91440" tIns="45720" rIns="91440" bIns="45720" rtlCol="0" anchor="t">
            <a:noAutofit/>
          </a:bodyPr>
          <a:lstStyle/>
          <a:p>
            <a:r>
              <a:rPr lang="en-US">
                <a:latin typeface="Aptos"/>
                <a:cs typeface="Arial"/>
              </a:rPr>
              <a:t>Identify your stakeholders and their information needs</a:t>
            </a:r>
            <a:endParaRPr lang="en-US" dirty="0">
              <a:latin typeface="Aptos"/>
              <a:cs typeface="Arial"/>
            </a:endParaRPr>
          </a:p>
          <a:p>
            <a:pPr lvl="1">
              <a:buFont typeface="Courier New" charset="0"/>
              <a:buChar char="o"/>
            </a:pPr>
            <a:r>
              <a:rPr lang="en-US" sz="3200" b="1">
                <a:solidFill>
                  <a:schemeClr val="tx2"/>
                </a:solidFill>
                <a:latin typeface="Aptos"/>
                <a:cs typeface="Arial"/>
              </a:rPr>
              <a:t>Funders </a:t>
            </a:r>
            <a:r>
              <a:rPr lang="en-US" sz="3200">
                <a:latin typeface="Aptos"/>
                <a:cs typeface="Arial"/>
              </a:rPr>
              <a:t>(federal, state, local) </a:t>
            </a:r>
            <a:endParaRPr lang="en-US" sz="3200">
              <a:solidFill>
                <a:schemeClr val="tx2"/>
              </a:solidFill>
              <a:latin typeface="Aptos"/>
              <a:cs typeface="Arial"/>
            </a:endParaRPr>
          </a:p>
          <a:p>
            <a:pPr lvl="1">
              <a:buFont typeface="Courier New" charset="0"/>
              <a:buChar char="o"/>
            </a:pPr>
            <a:r>
              <a:rPr lang="en-US" sz="3200" b="1">
                <a:solidFill>
                  <a:schemeClr val="tx2"/>
                </a:solidFill>
                <a:latin typeface="Aptos"/>
                <a:cs typeface="Arial"/>
              </a:rPr>
              <a:t>School leadership</a:t>
            </a:r>
            <a:endParaRPr lang="en-US" sz="3200">
              <a:solidFill>
                <a:schemeClr val="tx2"/>
              </a:solidFill>
              <a:latin typeface="Aptos"/>
              <a:cs typeface="Arial"/>
            </a:endParaRPr>
          </a:p>
          <a:p>
            <a:pPr lvl="1">
              <a:buFont typeface="Courier New" charset="0"/>
              <a:buChar char="o"/>
            </a:pPr>
            <a:r>
              <a:rPr lang="en-US" sz="3200" b="1">
                <a:solidFill>
                  <a:schemeClr val="tx2"/>
                </a:solidFill>
                <a:latin typeface="Aptos"/>
                <a:cs typeface="Arial"/>
              </a:rPr>
              <a:t>Clinicians</a:t>
            </a:r>
            <a:endParaRPr lang="en-US" sz="3200">
              <a:solidFill>
                <a:schemeClr val="tx2"/>
              </a:solidFill>
              <a:latin typeface="Aptos"/>
              <a:cs typeface="Arial"/>
            </a:endParaRPr>
          </a:p>
          <a:p>
            <a:pPr lvl="1">
              <a:buFont typeface="Courier New" charset="0"/>
              <a:buChar char="o"/>
            </a:pPr>
            <a:r>
              <a:rPr lang="en-US" sz="3200" b="1">
                <a:solidFill>
                  <a:schemeClr val="tx2"/>
                </a:solidFill>
                <a:latin typeface="Aptos"/>
                <a:cs typeface="Arial"/>
              </a:rPr>
              <a:t>Community members</a:t>
            </a:r>
          </a:p>
          <a:p>
            <a:endParaRPr lang="en-US" dirty="0">
              <a:latin typeface="Aptos"/>
              <a:cs typeface="Arial"/>
            </a:endParaRPr>
          </a:p>
          <a:p>
            <a:endParaRPr lang="en-US">
              <a:latin typeface="Aptos"/>
              <a:cs typeface="Arial"/>
            </a:endParaRPr>
          </a:p>
          <a:p>
            <a:endParaRPr lang="en-US" dirty="0">
              <a:latin typeface="Aptos"/>
              <a:cs typeface="Arial"/>
            </a:endParaRPr>
          </a:p>
          <a:p>
            <a:pPr lvl="1">
              <a:buFont typeface="Courier New" charset="0"/>
              <a:buChar char="o"/>
            </a:pPr>
            <a:endParaRPr lang="en-US" sz="3200" dirty="0">
              <a:latin typeface="Aptos"/>
              <a:cs typeface="Arial"/>
            </a:endParaRPr>
          </a:p>
        </p:txBody>
      </p:sp>
    </p:spTree>
    <p:extLst>
      <p:ext uri="{BB962C8B-B14F-4D97-AF65-F5344CB8AC3E}">
        <p14:creationId xmlns:p14="http://schemas.microsoft.com/office/powerpoint/2010/main" val="382826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CFE8-405C-54B4-924B-59DDAA31E482}"/>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C75E25BC-8F26-AE1B-AA11-35E2EE202131}"/>
              </a:ext>
            </a:extLst>
          </p:cNvPr>
          <p:cNvSpPr>
            <a:spLocks noGrp="1" noChangeArrowheads="1"/>
          </p:cNvSpPr>
          <p:nvPr>
            <p:ph type="title"/>
          </p:nvPr>
        </p:nvSpPr>
        <p:spPr/>
        <p:txBody>
          <a:bodyPr/>
          <a:lstStyle/>
          <a:p>
            <a:r>
              <a:rPr lang="en-US" sz="3200">
                <a:solidFill>
                  <a:srgbClr val="000000"/>
                </a:solidFill>
                <a:latin typeface="Aptos Display"/>
              </a:rPr>
              <a:t>Identify Data Needs / Capabilities</a:t>
            </a:r>
            <a:endParaRPr lang="en-US" sz="4800">
              <a:latin typeface="Aptos Display"/>
            </a:endParaRPr>
          </a:p>
        </p:txBody>
      </p:sp>
      <p:sp>
        <p:nvSpPr>
          <p:cNvPr id="12292" name="Rectangle 3">
            <a:extLst>
              <a:ext uri="{FF2B5EF4-FFF2-40B4-BE49-F238E27FC236}">
                <a16:creationId xmlns:a16="http://schemas.microsoft.com/office/drawing/2014/main" id="{3946819E-BFCC-065A-9913-29C541B8E62B}"/>
              </a:ext>
            </a:extLst>
          </p:cNvPr>
          <p:cNvSpPr>
            <a:spLocks noGrp="1" noChangeArrowheads="1"/>
          </p:cNvSpPr>
          <p:nvPr>
            <p:ph type="body" idx="1"/>
          </p:nvPr>
        </p:nvSpPr>
        <p:spPr>
          <a:xfrm>
            <a:off x="457200" y="1384421"/>
            <a:ext cx="8229600" cy="4800599"/>
          </a:xfrm>
        </p:spPr>
        <p:txBody>
          <a:bodyPr vert="horz" lIns="91440" tIns="45720" rIns="91440" bIns="45720" rtlCol="0" anchor="t">
            <a:noAutofit/>
          </a:bodyPr>
          <a:lstStyle/>
          <a:p>
            <a:r>
              <a:rPr lang="en-US" sz="2800">
                <a:latin typeface="Aptos"/>
                <a:cs typeface="Arial"/>
              </a:rPr>
              <a:t>Early planning and communication are critical to secure </a:t>
            </a:r>
            <a:r>
              <a:rPr lang="en-US" sz="2800" b="1">
                <a:solidFill>
                  <a:schemeClr val="tx2"/>
                </a:solidFill>
                <a:latin typeface="Aptos"/>
                <a:cs typeface="Arial"/>
              </a:rPr>
              <a:t>data sources</a:t>
            </a:r>
          </a:p>
          <a:p>
            <a:r>
              <a:rPr lang="en-US" sz="2800" b="1">
                <a:solidFill>
                  <a:schemeClr val="tx2"/>
                </a:solidFill>
                <a:latin typeface="Aptos"/>
                <a:cs typeface="Arial"/>
              </a:rPr>
              <a:t>Data Governance</a:t>
            </a:r>
            <a:r>
              <a:rPr lang="en-US" sz="2800">
                <a:latin typeface="Aptos"/>
                <a:cs typeface="Arial"/>
              </a:rPr>
              <a:t> Considerations</a:t>
            </a:r>
          </a:p>
          <a:p>
            <a:endParaRPr lang="en-US" sz="2800">
              <a:latin typeface="Aptos"/>
              <a:cs typeface="Arial"/>
            </a:endParaRPr>
          </a:p>
          <a:p>
            <a:endParaRPr lang="en-US" sz="2400">
              <a:latin typeface="Aptos"/>
              <a:cs typeface="Arial"/>
            </a:endParaRPr>
          </a:p>
          <a:p>
            <a:endParaRPr lang="en-US" sz="1600">
              <a:latin typeface="Aptos"/>
              <a:cs typeface="Arial"/>
            </a:endParaRPr>
          </a:p>
          <a:p>
            <a:pPr lvl="1">
              <a:buFont typeface="Courier New" charset="0"/>
              <a:buChar char="o"/>
            </a:pPr>
            <a:endParaRPr lang="en-US" sz="1000">
              <a:latin typeface="Aptos"/>
              <a:cs typeface="Arial"/>
            </a:endParaRPr>
          </a:p>
        </p:txBody>
      </p:sp>
    </p:spTree>
    <p:extLst>
      <p:ext uri="{BB962C8B-B14F-4D97-AF65-F5344CB8AC3E}">
        <p14:creationId xmlns:p14="http://schemas.microsoft.com/office/powerpoint/2010/main" val="146404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E3EF2-80C4-656A-2624-F55BB67FB78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576BCD9-1E80-19AE-89E2-4360AD59BF1E}"/>
              </a:ext>
            </a:extLst>
          </p:cNvPr>
          <p:cNvSpPr>
            <a:spLocks noGrp="1"/>
          </p:cNvSpPr>
          <p:nvPr>
            <p:ph type="title"/>
          </p:nvPr>
        </p:nvSpPr>
        <p:spPr/>
        <p:txBody>
          <a:bodyPr/>
          <a:lstStyle/>
          <a:p>
            <a:r>
              <a:rPr lang="en-US" sz="3200">
                <a:solidFill>
                  <a:srgbClr val="000000"/>
                </a:solidFill>
                <a:latin typeface="Aptos Display"/>
              </a:rPr>
              <a:t>Learning Objectives</a:t>
            </a:r>
            <a:endParaRPr lang="en-US"/>
          </a:p>
        </p:txBody>
      </p:sp>
      <p:sp>
        <p:nvSpPr>
          <p:cNvPr id="3" name="Content Placeholder 2">
            <a:extLst>
              <a:ext uri="{FF2B5EF4-FFF2-40B4-BE49-F238E27FC236}">
                <a16:creationId xmlns:a16="http://schemas.microsoft.com/office/drawing/2014/main" id="{E0D952CE-83BA-A64C-8A8E-91E3B28F7632}"/>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sp>
        <p:nvSpPr>
          <p:cNvPr id="4" name="Content Placeholder 2">
            <a:extLst>
              <a:ext uri="{FF2B5EF4-FFF2-40B4-BE49-F238E27FC236}">
                <a16:creationId xmlns:a16="http://schemas.microsoft.com/office/drawing/2014/main" id="{2B5D53AD-AC78-6D8C-B558-8144AFC3B104}"/>
              </a:ext>
            </a:extLst>
          </p:cNvPr>
          <p:cNvSpPr txBox="1">
            <a:spLocks/>
          </p:cNvSpPr>
          <p:nvPr/>
        </p:nvSpPr>
        <p:spPr>
          <a:xfrm>
            <a:off x="609600" y="1713404"/>
            <a:ext cx="8229600" cy="4769307"/>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n-US" sz="3600" dirty="0">
                <a:latin typeface="Aptos"/>
                <a:cs typeface="Arial"/>
              </a:rPr>
              <a:t>Learners will be able to...</a:t>
            </a:r>
            <a:endParaRPr lang="en-US" sz="3600" dirty="0"/>
          </a:p>
          <a:p>
            <a:pPr lvl="1"/>
            <a:r>
              <a:rPr lang="en-US" dirty="0">
                <a:latin typeface="Aptos"/>
                <a:cs typeface="Arial"/>
              </a:rPr>
              <a:t>Identify the </a:t>
            </a:r>
            <a:r>
              <a:rPr lang="en-US" b="1" dirty="0">
                <a:solidFill>
                  <a:schemeClr val="tx2"/>
                </a:solidFill>
                <a:latin typeface="Aptos"/>
                <a:cs typeface="Arial"/>
              </a:rPr>
              <a:t>goals  </a:t>
            </a:r>
            <a:r>
              <a:rPr lang="en-US" dirty="0">
                <a:latin typeface="Aptos"/>
                <a:cs typeface="Arial"/>
              </a:rPr>
              <a:t>of evaluations</a:t>
            </a:r>
            <a:endParaRPr lang="en-US" dirty="0">
              <a:latin typeface="Arial"/>
              <a:cs typeface="Arial"/>
            </a:endParaRPr>
          </a:p>
          <a:p>
            <a:pPr lvl="1"/>
            <a:r>
              <a:rPr lang="en-US" dirty="0">
                <a:latin typeface="Aptos"/>
                <a:cs typeface="Arial"/>
              </a:rPr>
              <a:t>Identify the </a:t>
            </a:r>
            <a:r>
              <a:rPr lang="en-US" b="1" dirty="0">
                <a:solidFill>
                  <a:schemeClr val="tx2"/>
                </a:solidFill>
                <a:latin typeface="Aptos"/>
                <a:cs typeface="Arial"/>
              </a:rPr>
              <a:t>types </a:t>
            </a:r>
            <a:r>
              <a:rPr lang="en-US" dirty="0">
                <a:latin typeface="Aptos"/>
                <a:cs typeface="Arial"/>
              </a:rPr>
              <a:t>of evaluations</a:t>
            </a:r>
          </a:p>
          <a:p>
            <a:pPr lvl="1"/>
            <a:r>
              <a:rPr lang="en-US" dirty="0">
                <a:latin typeface="Aptos"/>
                <a:cs typeface="Arial"/>
              </a:rPr>
              <a:t>Think through the steps to </a:t>
            </a:r>
            <a:r>
              <a:rPr lang="en-US" b="1" dirty="0">
                <a:solidFill>
                  <a:schemeClr val="tx2"/>
                </a:solidFill>
                <a:latin typeface="Aptos"/>
                <a:cs typeface="Arial"/>
              </a:rPr>
              <a:t>prepare </a:t>
            </a:r>
            <a:r>
              <a:rPr lang="en-US" dirty="0">
                <a:latin typeface="Aptos"/>
                <a:cs typeface="Arial"/>
              </a:rPr>
              <a:t>for an evaluation</a:t>
            </a:r>
          </a:p>
          <a:p>
            <a:pPr lvl="1"/>
            <a:r>
              <a:rPr lang="en-US">
                <a:latin typeface="Aptos"/>
                <a:cs typeface="Arial"/>
              </a:rPr>
              <a:t>Identify ways that evaluation </a:t>
            </a:r>
            <a:r>
              <a:rPr lang="en-US" b="1">
                <a:solidFill>
                  <a:schemeClr val="tx2"/>
                </a:solidFill>
                <a:latin typeface="Aptos"/>
                <a:cs typeface="Arial"/>
              </a:rPr>
              <a:t>findings </a:t>
            </a:r>
            <a:r>
              <a:rPr lang="en-US">
                <a:latin typeface="Aptos"/>
                <a:cs typeface="Arial"/>
              </a:rPr>
              <a:t>can be used</a:t>
            </a:r>
          </a:p>
          <a:p>
            <a:pPr marL="914400" lvl="2" indent="0">
              <a:buNone/>
            </a:pPr>
            <a:endParaRPr lang="en-US">
              <a:latin typeface="Aptos"/>
              <a:cs typeface="Arial"/>
            </a:endParaRPr>
          </a:p>
          <a:p>
            <a:pPr lvl="1"/>
            <a:endParaRPr lang="en-US" sz="3200">
              <a:latin typeface="Aptos"/>
              <a:cs typeface="Arial"/>
            </a:endParaRPr>
          </a:p>
        </p:txBody>
      </p:sp>
    </p:spTree>
    <p:extLst>
      <p:ext uri="{BB962C8B-B14F-4D97-AF65-F5344CB8AC3E}">
        <p14:creationId xmlns:p14="http://schemas.microsoft.com/office/powerpoint/2010/main" val="3325078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1B5B-7997-0677-F6D5-2693083FAC66}"/>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9B4A18B8-A9AB-0AFF-55AE-5A1B32D659EE}"/>
              </a:ext>
            </a:extLst>
          </p:cNvPr>
          <p:cNvSpPr>
            <a:spLocks noGrp="1" noChangeArrowheads="1"/>
          </p:cNvSpPr>
          <p:nvPr>
            <p:ph type="title"/>
          </p:nvPr>
        </p:nvSpPr>
        <p:spPr/>
        <p:txBody>
          <a:bodyPr/>
          <a:lstStyle/>
          <a:p>
            <a:r>
              <a:rPr lang="en-US" sz="3200">
                <a:solidFill>
                  <a:srgbClr val="000000"/>
                </a:solidFill>
                <a:latin typeface="Aptos Display"/>
              </a:rPr>
              <a:t>Identify Data Needs / Capabilities</a:t>
            </a:r>
            <a:endParaRPr lang="en-US" sz="4800">
              <a:latin typeface="Aptos Display"/>
            </a:endParaRPr>
          </a:p>
        </p:txBody>
      </p:sp>
      <p:sp>
        <p:nvSpPr>
          <p:cNvPr id="12292" name="Rectangle 3">
            <a:extLst>
              <a:ext uri="{FF2B5EF4-FFF2-40B4-BE49-F238E27FC236}">
                <a16:creationId xmlns:a16="http://schemas.microsoft.com/office/drawing/2014/main" id="{EE03B94C-267E-E2DA-0851-7BF023096871}"/>
              </a:ext>
            </a:extLst>
          </p:cNvPr>
          <p:cNvSpPr>
            <a:spLocks noGrp="1" noChangeArrowheads="1"/>
          </p:cNvSpPr>
          <p:nvPr>
            <p:ph type="body" idx="1"/>
          </p:nvPr>
        </p:nvSpPr>
        <p:spPr>
          <a:xfrm>
            <a:off x="457200" y="1398429"/>
            <a:ext cx="8229600" cy="5146259"/>
          </a:xfrm>
        </p:spPr>
        <p:txBody>
          <a:bodyPr vert="horz" lIns="91440" tIns="45720" rIns="91440" bIns="45720" rtlCol="0" anchor="t">
            <a:noAutofit/>
          </a:bodyPr>
          <a:lstStyle/>
          <a:p>
            <a:pPr marL="0" indent="0">
              <a:buNone/>
            </a:pPr>
            <a:endParaRPr lang="en-US" sz="2200" b="1" dirty="0">
              <a:solidFill>
                <a:schemeClr val="tx2"/>
              </a:solidFill>
              <a:highlight>
                <a:srgbClr val="FFFF00"/>
              </a:highlight>
              <a:latin typeface="Aptos"/>
              <a:cs typeface="Arial"/>
            </a:endParaRPr>
          </a:p>
          <a:p>
            <a:endParaRPr lang="en-US" sz="2200">
              <a:latin typeface="Aptos"/>
              <a:cs typeface="Arial"/>
            </a:endParaRPr>
          </a:p>
          <a:p>
            <a:endParaRPr lang="en-US" sz="1800">
              <a:latin typeface="Aptos"/>
              <a:cs typeface="Arial"/>
            </a:endParaRPr>
          </a:p>
          <a:p>
            <a:endParaRPr lang="en-US" sz="1200">
              <a:latin typeface="Aptos"/>
              <a:cs typeface="Arial"/>
            </a:endParaRPr>
          </a:p>
          <a:p>
            <a:pPr lvl="1">
              <a:buFont typeface="Courier New" charset="0"/>
              <a:buChar char="o"/>
            </a:pPr>
            <a:endParaRPr lang="en-US" sz="800">
              <a:latin typeface="Aptos"/>
              <a:cs typeface="Arial"/>
            </a:endParaRPr>
          </a:p>
        </p:txBody>
      </p:sp>
      <p:pic>
        <p:nvPicPr>
          <p:cNvPr id="3" name="Graphic 2" descr="Pencil outline">
            <a:extLst>
              <a:ext uri="{FF2B5EF4-FFF2-40B4-BE49-F238E27FC236}">
                <a16:creationId xmlns:a16="http://schemas.microsoft.com/office/drawing/2014/main" id="{D653A70B-92F5-E018-FB35-E7E7261AD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0728" y="577178"/>
            <a:ext cx="447189" cy="447189"/>
          </a:xfrm>
          <a:prstGeom prst="rect">
            <a:avLst/>
          </a:prstGeom>
        </p:spPr>
      </p:pic>
      <p:pic>
        <p:nvPicPr>
          <p:cNvPr id="2" name="Picture 1" descr="A table with text on it&#10;&#10;AI-generated content may be incorrect.">
            <a:extLst>
              <a:ext uri="{FF2B5EF4-FFF2-40B4-BE49-F238E27FC236}">
                <a16:creationId xmlns:a16="http://schemas.microsoft.com/office/drawing/2014/main" id="{763787D0-C027-7AD1-CD8D-4DB8D3216317}"/>
              </a:ext>
            </a:extLst>
          </p:cNvPr>
          <p:cNvPicPr>
            <a:picLocks noChangeAspect="1"/>
          </p:cNvPicPr>
          <p:nvPr/>
        </p:nvPicPr>
        <p:blipFill>
          <a:blip r:embed="rId5"/>
          <a:stretch>
            <a:fillRect/>
          </a:stretch>
        </p:blipFill>
        <p:spPr>
          <a:xfrm>
            <a:off x="687541" y="1399773"/>
            <a:ext cx="7761515" cy="4800860"/>
          </a:xfrm>
          <a:prstGeom prst="rect">
            <a:avLst/>
          </a:prstGeom>
        </p:spPr>
      </p:pic>
    </p:spTree>
    <p:extLst>
      <p:ext uri="{BB962C8B-B14F-4D97-AF65-F5344CB8AC3E}">
        <p14:creationId xmlns:p14="http://schemas.microsoft.com/office/powerpoint/2010/main" val="274744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90EB5-BBFE-22AD-45A2-2EC0A1055E4C}"/>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02C79812-006B-8F14-19E9-ECA506007BFE}"/>
              </a:ext>
            </a:extLst>
          </p:cNvPr>
          <p:cNvSpPr>
            <a:spLocks noGrp="1" noChangeArrowheads="1"/>
          </p:cNvSpPr>
          <p:nvPr>
            <p:ph type="title"/>
          </p:nvPr>
        </p:nvSpPr>
        <p:spPr/>
        <p:txBody>
          <a:bodyPr/>
          <a:lstStyle/>
          <a:p>
            <a:r>
              <a:rPr lang="en-US" sz="3200">
                <a:solidFill>
                  <a:srgbClr val="000000"/>
                </a:solidFill>
                <a:latin typeface="Aptos Display"/>
              </a:rPr>
              <a:t>Identify Data Needs / Capabilities</a:t>
            </a:r>
            <a:endParaRPr lang="en-US" sz="4800">
              <a:latin typeface="Aptos Display"/>
            </a:endParaRPr>
          </a:p>
        </p:txBody>
      </p:sp>
      <p:sp>
        <p:nvSpPr>
          <p:cNvPr id="12292" name="Rectangle 3">
            <a:extLst>
              <a:ext uri="{FF2B5EF4-FFF2-40B4-BE49-F238E27FC236}">
                <a16:creationId xmlns:a16="http://schemas.microsoft.com/office/drawing/2014/main" id="{6E4B45B4-24B4-BAFC-4CC9-48785044C3F3}"/>
              </a:ext>
            </a:extLst>
          </p:cNvPr>
          <p:cNvSpPr>
            <a:spLocks noGrp="1" noChangeArrowheads="1"/>
          </p:cNvSpPr>
          <p:nvPr>
            <p:ph type="body" idx="1"/>
          </p:nvPr>
        </p:nvSpPr>
        <p:spPr>
          <a:xfrm>
            <a:off x="457200" y="1398429"/>
            <a:ext cx="8229600" cy="5146259"/>
          </a:xfrm>
        </p:spPr>
        <p:txBody>
          <a:bodyPr vert="horz" lIns="91440" tIns="45720" rIns="91440" bIns="45720" rtlCol="0" anchor="t">
            <a:noAutofit/>
          </a:bodyPr>
          <a:lstStyle/>
          <a:p>
            <a:pPr marL="0" indent="0">
              <a:buNone/>
            </a:pPr>
            <a:endParaRPr lang="en-US" sz="2200" b="1" dirty="0">
              <a:solidFill>
                <a:schemeClr val="tx2"/>
              </a:solidFill>
              <a:highlight>
                <a:srgbClr val="FFFF00"/>
              </a:highlight>
              <a:latin typeface="Aptos"/>
              <a:cs typeface="Arial"/>
            </a:endParaRPr>
          </a:p>
          <a:p>
            <a:endParaRPr lang="en-US" sz="2200">
              <a:latin typeface="Aptos"/>
              <a:cs typeface="Arial"/>
            </a:endParaRPr>
          </a:p>
          <a:p>
            <a:endParaRPr lang="en-US" sz="1800">
              <a:latin typeface="Aptos"/>
              <a:cs typeface="Arial"/>
            </a:endParaRPr>
          </a:p>
          <a:p>
            <a:endParaRPr lang="en-US" sz="1200">
              <a:latin typeface="Aptos"/>
              <a:cs typeface="Arial"/>
            </a:endParaRPr>
          </a:p>
          <a:p>
            <a:pPr lvl="1">
              <a:buFont typeface="Courier New" charset="0"/>
              <a:buChar char="o"/>
            </a:pPr>
            <a:endParaRPr lang="en-US" sz="800">
              <a:latin typeface="Aptos"/>
              <a:cs typeface="Arial"/>
            </a:endParaRPr>
          </a:p>
        </p:txBody>
      </p:sp>
      <p:pic>
        <p:nvPicPr>
          <p:cNvPr id="3" name="Graphic 2" descr="Pencil outline">
            <a:extLst>
              <a:ext uri="{FF2B5EF4-FFF2-40B4-BE49-F238E27FC236}">
                <a16:creationId xmlns:a16="http://schemas.microsoft.com/office/drawing/2014/main" id="{ADF6ABDD-C433-19BC-7FA6-D6385C1A2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0728" y="577178"/>
            <a:ext cx="447189" cy="447189"/>
          </a:xfrm>
          <a:prstGeom prst="rect">
            <a:avLst/>
          </a:prstGeom>
        </p:spPr>
      </p:pic>
      <p:pic>
        <p:nvPicPr>
          <p:cNvPr id="2" name="Picture 1" descr="A table with text on it&#10;&#10;AI-generated content may be incorrect.">
            <a:extLst>
              <a:ext uri="{FF2B5EF4-FFF2-40B4-BE49-F238E27FC236}">
                <a16:creationId xmlns:a16="http://schemas.microsoft.com/office/drawing/2014/main" id="{3F92862C-41B8-D49F-09C3-22625CEA7A0E}"/>
              </a:ext>
            </a:extLst>
          </p:cNvPr>
          <p:cNvPicPr>
            <a:picLocks noChangeAspect="1"/>
          </p:cNvPicPr>
          <p:nvPr/>
        </p:nvPicPr>
        <p:blipFill>
          <a:blip r:embed="rId5"/>
          <a:stretch>
            <a:fillRect/>
          </a:stretch>
        </p:blipFill>
        <p:spPr>
          <a:xfrm>
            <a:off x="687541" y="1399773"/>
            <a:ext cx="7761515" cy="4800860"/>
          </a:xfrm>
          <a:prstGeom prst="rect">
            <a:avLst/>
          </a:prstGeom>
        </p:spPr>
      </p:pic>
    </p:spTree>
    <p:extLst>
      <p:ext uri="{BB962C8B-B14F-4D97-AF65-F5344CB8AC3E}">
        <p14:creationId xmlns:p14="http://schemas.microsoft.com/office/powerpoint/2010/main" val="161215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469B-A2D2-5C4A-A274-1CB83E79878E}"/>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B9B77C80-918F-E910-682B-FF7C190C7478}"/>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Needs Assessments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1EA3660A-4D6C-1E28-6B99-085C2C14CB34}"/>
              </a:ext>
            </a:extLst>
          </p:cNvPr>
          <p:cNvSpPr>
            <a:spLocks noGrp="1" noChangeArrowheads="1"/>
          </p:cNvSpPr>
          <p:nvPr>
            <p:ph type="body" idx="1"/>
          </p:nvPr>
        </p:nvSpPr>
        <p:spPr>
          <a:xfrm>
            <a:off x="457200" y="1346572"/>
            <a:ext cx="8229600" cy="5180061"/>
          </a:xfrm>
        </p:spPr>
        <p:txBody>
          <a:bodyPr vert="horz" lIns="91440" tIns="45720" rIns="91440" bIns="45720" rtlCol="0" anchor="t">
            <a:noAutofit/>
          </a:bodyPr>
          <a:lstStyle/>
          <a:p>
            <a:r>
              <a:rPr lang="en-US">
                <a:latin typeface="Aptos"/>
                <a:cs typeface="Arial"/>
              </a:rPr>
              <a:t>What are the </a:t>
            </a:r>
            <a:r>
              <a:rPr lang="en-US" b="1">
                <a:solidFill>
                  <a:schemeClr val="tx2"/>
                </a:solidFill>
                <a:latin typeface="Aptos"/>
                <a:cs typeface="Arial"/>
              </a:rPr>
              <a:t>differences in needs</a:t>
            </a:r>
            <a:r>
              <a:rPr lang="en-US">
                <a:latin typeface="Aptos"/>
                <a:cs typeface="Arial"/>
              </a:rPr>
              <a:t> within the student population? Is our SBHC </a:t>
            </a:r>
            <a:r>
              <a:rPr lang="en-US" b="1">
                <a:solidFill>
                  <a:schemeClr val="tx2"/>
                </a:solidFill>
                <a:latin typeface="Aptos"/>
                <a:cs typeface="Arial"/>
              </a:rPr>
              <a:t>meeting the needs</a:t>
            </a:r>
            <a:r>
              <a:rPr lang="en-US">
                <a:latin typeface="Aptos"/>
                <a:cs typeface="Arial"/>
              </a:rPr>
              <a:t>?</a:t>
            </a:r>
            <a:endParaRPr lang="en-US">
              <a:latin typeface="Aptos"/>
            </a:endParaRPr>
          </a:p>
          <a:p>
            <a:pPr lvl="1">
              <a:buFont typeface="Courier New" charset="0"/>
              <a:buChar char="o"/>
            </a:pPr>
            <a:r>
              <a:rPr lang="en-US">
                <a:latin typeface="Aptos"/>
                <a:cs typeface="Arial"/>
              </a:rPr>
              <a:t>Demographics &amp; socio-economic status</a:t>
            </a:r>
            <a:endParaRPr lang="en-US" sz="4000">
              <a:latin typeface="Aptos"/>
              <a:cs typeface="Arial"/>
            </a:endParaRPr>
          </a:p>
          <a:p>
            <a:pPr lvl="1">
              <a:buFont typeface="Courier New" charset="0"/>
              <a:buChar char="o"/>
            </a:pPr>
            <a:r>
              <a:rPr lang="en-US">
                <a:latin typeface="Aptos"/>
                <a:cs typeface="Arial"/>
              </a:rPr>
              <a:t>Health status &amp; academic factors</a:t>
            </a:r>
            <a:endParaRPr lang="en-US" sz="4000">
              <a:latin typeface="Aptos"/>
            </a:endParaRPr>
          </a:p>
          <a:p>
            <a:pPr lvl="1">
              <a:buFont typeface="Courier New" charset="0"/>
              <a:buChar char="o"/>
            </a:pPr>
            <a:r>
              <a:rPr lang="en-US">
                <a:latin typeface="Aptos"/>
                <a:cs typeface="Arial"/>
              </a:rPr>
              <a:t>Community resources</a:t>
            </a:r>
            <a:endParaRPr lang="en-US" sz="4000">
              <a:latin typeface="Aptos"/>
              <a:cs typeface="Arial"/>
            </a:endParaRPr>
          </a:p>
          <a:p>
            <a:pPr lvl="1">
              <a:buFont typeface="Courier New" charset="0"/>
              <a:buChar char="o"/>
            </a:pPr>
            <a:r>
              <a:rPr lang="en-US">
                <a:latin typeface="Aptos"/>
                <a:cs typeface="Arial"/>
              </a:rPr>
              <a:t>Stakeholder input</a:t>
            </a:r>
            <a:endParaRPr lang="en-US" sz="4000">
              <a:latin typeface="Aptos"/>
            </a:endParaRPr>
          </a:p>
          <a:p>
            <a:pPr lvl="1">
              <a:buFont typeface="Courier New" charset="0"/>
              <a:buChar char="o"/>
            </a:pPr>
            <a:endParaRPr lang="en-US" sz="1050">
              <a:latin typeface="Aptos"/>
              <a:cs typeface="Arial"/>
            </a:endParaRPr>
          </a:p>
        </p:txBody>
      </p:sp>
    </p:spTree>
    <p:extLst>
      <p:ext uri="{BB962C8B-B14F-4D97-AF65-F5344CB8AC3E}">
        <p14:creationId xmlns:p14="http://schemas.microsoft.com/office/powerpoint/2010/main" val="4214077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484AD-F462-C92C-6156-26CCFD330710}"/>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0F3DF8B4-4B37-1D4A-08D4-73D1F16668A5}"/>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Needs Assessments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6DFE617B-FAC1-E9A6-D471-8F684875438C}"/>
              </a:ext>
            </a:extLst>
          </p:cNvPr>
          <p:cNvSpPr>
            <a:spLocks noGrp="1" noChangeArrowheads="1"/>
          </p:cNvSpPr>
          <p:nvPr>
            <p:ph type="body" idx="1"/>
          </p:nvPr>
        </p:nvSpPr>
        <p:spPr>
          <a:xfrm>
            <a:off x="457200" y="1346572"/>
            <a:ext cx="8229600" cy="5180061"/>
          </a:xfrm>
        </p:spPr>
        <p:txBody>
          <a:bodyPr vert="horz" lIns="91440" tIns="45720" rIns="91440" bIns="45720" rtlCol="0" anchor="t">
            <a:noAutofit/>
          </a:bodyPr>
          <a:lstStyle/>
          <a:p>
            <a:endParaRPr lang="en-US">
              <a:latin typeface="Aptos"/>
              <a:cs typeface="Arial"/>
            </a:endParaRPr>
          </a:p>
          <a:p>
            <a:pPr lvl="1">
              <a:buFont typeface="Courier New" charset="0"/>
              <a:buChar char="o"/>
            </a:pPr>
            <a:endParaRPr lang="en-US" sz="1050">
              <a:latin typeface="Aptos"/>
              <a:cs typeface="Arial"/>
            </a:endParaRPr>
          </a:p>
        </p:txBody>
      </p:sp>
      <p:pic>
        <p:nvPicPr>
          <p:cNvPr id="2" name="Picture 1" descr="A white paper with black text&#10;&#10;AI-generated content may be incorrect.">
            <a:extLst>
              <a:ext uri="{FF2B5EF4-FFF2-40B4-BE49-F238E27FC236}">
                <a16:creationId xmlns:a16="http://schemas.microsoft.com/office/drawing/2014/main" id="{F260807C-B557-F28F-8956-DF9B67A43F53}"/>
              </a:ext>
            </a:extLst>
          </p:cNvPr>
          <p:cNvPicPr>
            <a:picLocks noChangeAspect="1"/>
          </p:cNvPicPr>
          <p:nvPr/>
        </p:nvPicPr>
        <p:blipFill>
          <a:blip r:embed="rId3"/>
          <a:stretch>
            <a:fillRect/>
          </a:stretch>
        </p:blipFill>
        <p:spPr>
          <a:xfrm>
            <a:off x="0" y="1368889"/>
            <a:ext cx="9144000" cy="4120221"/>
          </a:xfrm>
          <a:prstGeom prst="rect">
            <a:avLst/>
          </a:prstGeom>
        </p:spPr>
      </p:pic>
    </p:spTree>
    <p:extLst>
      <p:ext uri="{BB962C8B-B14F-4D97-AF65-F5344CB8AC3E}">
        <p14:creationId xmlns:p14="http://schemas.microsoft.com/office/powerpoint/2010/main" val="9371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4116-386D-E648-AE33-C17BDF4A55F3}"/>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F6302EB5-5B81-F241-8FBA-495C0311D542}"/>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Needs Assessments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9038E3DC-67DE-624B-81F2-925A09529AF4}"/>
              </a:ext>
            </a:extLst>
          </p:cNvPr>
          <p:cNvSpPr>
            <a:spLocks noGrp="1" noChangeArrowheads="1"/>
          </p:cNvSpPr>
          <p:nvPr>
            <p:ph type="body" idx="1"/>
          </p:nvPr>
        </p:nvSpPr>
        <p:spPr>
          <a:xfrm>
            <a:off x="457200" y="1346572"/>
            <a:ext cx="8229600" cy="5180061"/>
          </a:xfrm>
        </p:spPr>
        <p:txBody>
          <a:bodyPr vert="horz" lIns="91440" tIns="45720" rIns="91440" bIns="45720" rtlCol="0" anchor="t">
            <a:noAutofit/>
          </a:bodyPr>
          <a:lstStyle/>
          <a:p>
            <a:endParaRPr lang="en-US">
              <a:latin typeface="Aptos"/>
              <a:cs typeface="Arial"/>
            </a:endParaRPr>
          </a:p>
          <a:p>
            <a:pPr lvl="1">
              <a:buFont typeface="Courier New" charset="0"/>
              <a:buChar char="o"/>
            </a:pPr>
            <a:endParaRPr lang="en-US" sz="1050">
              <a:latin typeface="Aptos"/>
              <a:cs typeface="Arial"/>
            </a:endParaRPr>
          </a:p>
        </p:txBody>
      </p:sp>
      <p:grpSp>
        <p:nvGrpSpPr>
          <p:cNvPr id="5" name="Group 4">
            <a:extLst>
              <a:ext uri="{FF2B5EF4-FFF2-40B4-BE49-F238E27FC236}">
                <a16:creationId xmlns:a16="http://schemas.microsoft.com/office/drawing/2014/main" id="{E298C1BF-7A18-6EC8-94F9-A3834CD3D5F6}"/>
              </a:ext>
            </a:extLst>
          </p:cNvPr>
          <p:cNvGrpSpPr/>
          <p:nvPr/>
        </p:nvGrpSpPr>
        <p:grpSpPr>
          <a:xfrm>
            <a:off x="0" y="1368889"/>
            <a:ext cx="9144000" cy="4120221"/>
            <a:chOff x="0" y="1368889"/>
            <a:chExt cx="9144000" cy="4120221"/>
          </a:xfrm>
        </p:grpSpPr>
        <p:pic>
          <p:nvPicPr>
            <p:cNvPr id="2" name="Picture 1" descr="A white paper with black text&#10;&#10;AI-generated content may be incorrect.">
              <a:extLst>
                <a:ext uri="{FF2B5EF4-FFF2-40B4-BE49-F238E27FC236}">
                  <a16:creationId xmlns:a16="http://schemas.microsoft.com/office/drawing/2014/main" id="{52EF2608-4EFE-E175-CF5C-81D526EAA845}"/>
                </a:ext>
              </a:extLst>
            </p:cNvPr>
            <p:cNvPicPr>
              <a:picLocks noChangeAspect="1"/>
            </p:cNvPicPr>
            <p:nvPr/>
          </p:nvPicPr>
          <p:blipFill>
            <a:blip r:embed="rId3"/>
            <a:stretch>
              <a:fillRect/>
            </a:stretch>
          </p:blipFill>
          <p:spPr>
            <a:xfrm>
              <a:off x="0" y="1368889"/>
              <a:ext cx="9144000" cy="4120221"/>
            </a:xfrm>
            <a:prstGeom prst="rect">
              <a:avLst/>
            </a:prstGeom>
          </p:spPr>
        </p:pic>
        <p:sp>
          <p:nvSpPr>
            <p:cNvPr id="4" name="Oval 3">
              <a:extLst>
                <a:ext uri="{FF2B5EF4-FFF2-40B4-BE49-F238E27FC236}">
                  <a16:creationId xmlns:a16="http://schemas.microsoft.com/office/drawing/2014/main" id="{8624A485-53CB-D629-0709-D85D3764013A}"/>
                </a:ext>
              </a:extLst>
            </p:cNvPr>
            <p:cNvSpPr/>
            <p:nvPr/>
          </p:nvSpPr>
          <p:spPr>
            <a:xfrm>
              <a:off x="3290170" y="3845035"/>
              <a:ext cx="2304584" cy="743415"/>
            </a:xfrm>
            <a:custGeom>
              <a:avLst/>
              <a:gdLst>
                <a:gd name="csX0" fmla="*/ 0 w 2304584"/>
                <a:gd name="csY0" fmla="*/ 371708 h 743415"/>
                <a:gd name="csX1" fmla="*/ 1152292 w 2304584"/>
                <a:gd name="csY1" fmla="*/ 0 h 743415"/>
                <a:gd name="csX2" fmla="*/ 2304584 w 2304584"/>
                <a:gd name="csY2" fmla="*/ 371708 h 743415"/>
                <a:gd name="csX3" fmla="*/ 1152292 w 2304584"/>
                <a:gd name="csY3" fmla="*/ 743416 h 743415"/>
                <a:gd name="csX4" fmla="*/ 0 w 2304584"/>
                <a:gd name="csY4" fmla="*/ 371708 h 743415"/>
              </a:gdLst>
              <a:ahLst/>
              <a:cxnLst>
                <a:cxn ang="0">
                  <a:pos x="csX0" y="csY0"/>
                </a:cxn>
                <a:cxn ang="0">
                  <a:pos x="csX1" y="csY1"/>
                </a:cxn>
                <a:cxn ang="0">
                  <a:pos x="csX2" y="csY2"/>
                </a:cxn>
                <a:cxn ang="0">
                  <a:pos x="csX3" y="csY3"/>
                </a:cxn>
                <a:cxn ang="0">
                  <a:pos x="csX4" y="csY4"/>
                </a:cxn>
              </a:cxnLst>
              <a:rect l="l" t="t" r="r" b="b"/>
              <a:pathLst>
                <a:path w="2304584" h="743415" extrusionOk="0">
                  <a:moveTo>
                    <a:pt x="0" y="371708"/>
                  </a:moveTo>
                  <a:cubicBezTo>
                    <a:pt x="-22395" y="96120"/>
                    <a:pt x="498848" y="1468"/>
                    <a:pt x="1152292" y="0"/>
                  </a:cubicBezTo>
                  <a:cubicBezTo>
                    <a:pt x="1772554" y="22473"/>
                    <a:pt x="2281600" y="142259"/>
                    <a:pt x="2304584" y="371708"/>
                  </a:cubicBezTo>
                  <a:cubicBezTo>
                    <a:pt x="2329743" y="619526"/>
                    <a:pt x="1896330" y="772429"/>
                    <a:pt x="1152292" y="743416"/>
                  </a:cubicBezTo>
                  <a:cubicBezTo>
                    <a:pt x="468227" y="776504"/>
                    <a:pt x="-32008" y="548196"/>
                    <a:pt x="0" y="371708"/>
                  </a:cubicBezTo>
                  <a:close/>
                </a:path>
              </a:pathLst>
            </a:custGeom>
            <a:noFill/>
            <a:ln>
              <a:prstDash val="dash"/>
              <a:extLst>
                <a:ext uri="{C807C97D-BFC1-408E-A445-0C87EB9F89A2}">
                  <ask:lineSketchStyleProps xmlns:ask="http://schemas.microsoft.com/office/drawing/2018/sketchyshapes" sd="3499211612">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24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91C6-5A4B-3818-3740-E94ED4827E7D}"/>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7507F10E-9943-63AC-25E4-AF446B036CE4}"/>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Process Evaluations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CBCE7219-256B-7B72-5DCD-741320B3AEA6}"/>
              </a:ext>
            </a:extLst>
          </p:cNvPr>
          <p:cNvSpPr>
            <a:spLocks noGrp="1" noChangeArrowheads="1"/>
          </p:cNvSpPr>
          <p:nvPr>
            <p:ph type="body" idx="1"/>
          </p:nvPr>
        </p:nvSpPr>
        <p:spPr>
          <a:xfrm>
            <a:off x="457200" y="1406269"/>
            <a:ext cx="8229600" cy="4495029"/>
          </a:xfrm>
        </p:spPr>
        <p:txBody>
          <a:bodyPr vert="horz" lIns="91440" tIns="45720" rIns="91440" bIns="45720" rtlCol="0" anchor="t">
            <a:noAutofit/>
          </a:bodyPr>
          <a:lstStyle/>
          <a:p>
            <a:r>
              <a:rPr lang="en-US" sz="3600">
                <a:latin typeface="Aptos"/>
                <a:cs typeface="Arial"/>
              </a:rPr>
              <a:t>What circumstances underlay SBHC </a:t>
            </a:r>
            <a:r>
              <a:rPr lang="en-US" sz="3600" b="1">
                <a:solidFill>
                  <a:schemeClr val="tx2"/>
                </a:solidFill>
                <a:latin typeface="Aptos"/>
                <a:cs typeface="Arial"/>
              </a:rPr>
              <a:t>implementation</a:t>
            </a:r>
            <a:r>
              <a:rPr lang="en-US" sz="3600">
                <a:latin typeface="Aptos"/>
                <a:cs typeface="Arial"/>
              </a:rPr>
              <a:t>?</a:t>
            </a:r>
            <a:endParaRPr lang="en-US" sz="3600">
              <a:latin typeface="Aptos"/>
            </a:endParaRPr>
          </a:p>
          <a:p>
            <a:pPr lvl="1">
              <a:buFont typeface="Courier New" charset="0"/>
              <a:buChar char="o"/>
            </a:pPr>
            <a:r>
              <a:rPr lang="en-US">
                <a:latin typeface="Aptos"/>
                <a:cs typeface="Arial"/>
              </a:rPr>
              <a:t>Service utilization metrics</a:t>
            </a:r>
            <a:endParaRPr lang="en-US" sz="4000">
              <a:latin typeface="Aptos"/>
              <a:cs typeface="Arial"/>
            </a:endParaRPr>
          </a:p>
          <a:p>
            <a:pPr lvl="1">
              <a:buFont typeface="Courier New" charset="0"/>
              <a:buChar char="o"/>
            </a:pPr>
            <a:r>
              <a:rPr lang="en-US">
                <a:latin typeface="Aptos"/>
                <a:cs typeface="Arial"/>
              </a:rPr>
              <a:t>Operational indicators</a:t>
            </a:r>
          </a:p>
          <a:p>
            <a:pPr lvl="1">
              <a:buFont typeface="Courier New" charset="0"/>
              <a:buChar char="o"/>
            </a:pPr>
            <a:r>
              <a:rPr lang="en-US">
                <a:latin typeface="Aptos"/>
                <a:cs typeface="Arial"/>
              </a:rPr>
              <a:t>Policy &amp; procedure compliance</a:t>
            </a:r>
          </a:p>
          <a:p>
            <a:pPr lvl="1">
              <a:buFont typeface="Courier New" charset="0"/>
              <a:buChar char="o"/>
            </a:pPr>
            <a:r>
              <a:rPr lang="en-US">
                <a:latin typeface="Aptos"/>
                <a:cs typeface="Arial"/>
              </a:rPr>
              <a:t>Equity measures</a:t>
            </a:r>
          </a:p>
          <a:p>
            <a:endParaRPr lang="en-US" sz="1800">
              <a:latin typeface="Aptos"/>
              <a:cs typeface="Arial"/>
            </a:endParaRPr>
          </a:p>
          <a:p>
            <a:pPr lvl="1">
              <a:buFont typeface="Courier New" charset="0"/>
              <a:buChar char="o"/>
            </a:pPr>
            <a:endParaRPr lang="en-US" sz="1050">
              <a:latin typeface="Aptos"/>
              <a:cs typeface="Arial"/>
            </a:endParaRPr>
          </a:p>
        </p:txBody>
      </p:sp>
    </p:spTree>
    <p:extLst>
      <p:ext uri="{BB962C8B-B14F-4D97-AF65-F5344CB8AC3E}">
        <p14:creationId xmlns:p14="http://schemas.microsoft.com/office/powerpoint/2010/main" val="3401862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E3C47-5694-DA38-2EA3-AC1C390C256D}"/>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3675AAA9-14F7-0A71-4586-6A1DE146B34C}"/>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Process Evaluations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83222305-BA8F-5FE4-9EB1-2A610DA18B8B}"/>
              </a:ext>
            </a:extLst>
          </p:cNvPr>
          <p:cNvSpPr>
            <a:spLocks noGrp="1" noChangeArrowheads="1"/>
          </p:cNvSpPr>
          <p:nvPr>
            <p:ph type="body" idx="1"/>
          </p:nvPr>
        </p:nvSpPr>
        <p:spPr>
          <a:xfrm>
            <a:off x="457200" y="1406269"/>
            <a:ext cx="8229600" cy="4495029"/>
          </a:xfrm>
        </p:spPr>
        <p:txBody>
          <a:bodyPr vert="horz" lIns="91440" tIns="45720" rIns="91440" bIns="45720" rtlCol="0" anchor="t">
            <a:noAutofit/>
          </a:bodyPr>
          <a:lstStyle/>
          <a:p>
            <a:endParaRPr lang="en-US" sz="3600">
              <a:latin typeface="Aptos"/>
              <a:cs typeface="Arial"/>
            </a:endParaRPr>
          </a:p>
          <a:p>
            <a:endParaRPr lang="en-US" sz="1800">
              <a:latin typeface="Aptos"/>
              <a:cs typeface="Arial"/>
            </a:endParaRPr>
          </a:p>
          <a:p>
            <a:pPr lvl="1">
              <a:buFont typeface="Courier New" charset="0"/>
              <a:buChar char="o"/>
            </a:pPr>
            <a:endParaRPr lang="en-US" sz="1050">
              <a:latin typeface="Aptos"/>
              <a:cs typeface="Arial"/>
            </a:endParaRPr>
          </a:p>
        </p:txBody>
      </p:sp>
      <p:pic>
        <p:nvPicPr>
          <p:cNvPr id="2" name="Picture 1" descr="A diagram of a process evaluation&#10;&#10;AI-generated content may be incorrect.">
            <a:extLst>
              <a:ext uri="{FF2B5EF4-FFF2-40B4-BE49-F238E27FC236}">
                <a16:creationId xmlns:a16="http://schemas.microsoft.com/office/drawing/2014/main" id="{E6B26C63-F3D3-BA26-48B6-471F6F8E4612}"/>
              </a:ext>
            </a:extLst>
          </p:cNvPr>
          <p:cNvPicPr>
            <a:picLocks noChangeAspect="1"/>
          </p:cNvPicPr>
          <p:nvPr/>
        </p:nvPicPr>
        <p:blipFill>
          <a:blip r:embed="rId3"/>
          <a:stretch>
            <a:fillRect/>
          </a:stretch>
        </p:blipFill>
        <p:spPr>
          <a:xfrm>
            <a:off x="0" y="1351643"/>
            <a:ext cx="9144000" cy="4154714"/>
          </a:xfrm>
          <a:prstGeom prst="rect">
            <a:avLst/>
          </a:prstGeom>
        </p:spPr>
      </p:pic>
    </p:spTree>
    <p:extLst>
      <p:ext uri="{BB962C8B-B14F-4D97-AF65-F5344CB8AC3E}">
        <p14:creationId xmlns:p14="http://schemas.microsoft.com/office/powerpoint/2010/main" val="2673508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24E43-926C-337C-34EF-3F5AA80019EE}"/>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E1596584-EF40-A26E-C2CF-704EC24DC164}"/>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Process Evaluations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817C70CF-D9F7-4410-35D2-B42A34AB3B28}"/>
              </a:ext>
            </a:extLst>
          </p:cNvPr>
          <p:cNvSpPr>
            <a:spLocks noGrp="1" noChangeArrowheads="1"/>
          </p:cNvSpPr>
          <p:nvPr>
            <p:ph type="body" idx="1"/>
          </p:nvPr>
        </p:nvSpPr>
        <p:spPr>
          <a:xfrm>
            <a:off x="457200" y="1406269"/>
            <a:ext cx="8229600" cy="4495029"/>
          </a:xfrm>
        </p:spPr>
        <p:txBody>
          <a:bodyPr vert="horz" lIns="91440" tIns="45720" rIns="91440" bIns="45720" rtlCol="0" anchor="t">
            <a:noAutofit/>
          </a:bodyPr>
          <a:lstStyle/>
          <a:p>
            <a:endParaRPr lang="en-US" sz="3600">
              <a:latin typeface="Aptos"/>
              <a:cs typeface="Arial"/>
            </a:endParaRPr>
          </a:p>
          <a:p>
            <a:endParaRPr lang="en-US" sz="1800">
              <a:latin typeface="Aptos"/>
              <a:cs typeface="Arial"/>
            </a:endParaRPr>
          </a:p>
          <a:p>
            <a:pPr lvl="1">
              <a:buFont typeface="Courier New" charset="0"/>
              <a:buChar char="o"/>
            </a:pPr>
            <a:endParaRPr lang="en-US" sz="1050">
              <a:latin typeface="Aptos"/>
              <a:cs typeface="Arial"/>
            </a:endParaRPr>
          </a:p>
        </p:txBody>
      </p:sp>
      <p:grpSp>
        <p:nvGrpSpPr>
          <p:cNvPr id="5" name="Group 4">
            <a:extLst>
              <a:ext uri="{FF2B5EF4-FFF2-40B4-BE49-F238E27FC236}">
                <a16:creationId xmlns:a16="http://schemas.microsoft.com/office/drawing/2014/main" id="{1BBAFF22-28C4-E443-7FB9-D209D5108F00}"/>
              </a:ext>
            </a:extLst>
          </p:cNvPr>
          <p:cNvGrpSpPr/>
          <p:nvPr/>
        </p:nvGrpSpPr>
        <p:grpSpPr>
          <a:xfrm>
            <a:off x="0" y="1351643"/>
            <a:ext cx="9144000" cy="4154714"/>
            <a:chOff x="0" y="1351643"/>
            <a:chExt cx="9144000" cy="4154714"/>
          </a:xfrm>
        </p:grpSpPr>
        <p:pic>
          <p:nvPicPr>
            <p:cNvPr id="2" name="Picture 1" descr="A diagram of a process evaluation&#10;&#10;AI-generated content may be incorrect.">
              <a:extLst>
                <a:ext uri="{FF2B5EF4-FFF2-40B4-BE49-F238E27FC236}">
                  <a16:creationId xmlns:a16="http://schemas.microsoft.com/office/drawing/2014/main" id="{462581FE-2311-0B85-EC9C-3008AB376E34}"/>
                </a:ext>
              </a:extLst>
            </p:cNvPr>
            <p:cNvPicPr>
              <a:picLocks noChangeAspect="1"/>
            </p:cNvPicPr>
            <p:nvPr/>
          </p:nvPicPr>
          <p:blipFill>
            <a:blip r:embed="rId3"/>
            <a:stretch>
              <a:fillRect/>
            </a:stretch>
          </p:blipFill>
          <p:spPr>
            <a:xfrm>
              <a:off x="0" y="1351643"/>
              <a:ext cx="9144000" cy="4154714"/>
            </a:xfrm>
            <a:prstGeom prst="rect">
              <a:avLst/>
            </a:prstGeom>
          </p:spPr>
        </p:pic>
        <p:sp>
          <p:nvSpPr>
            <p:cNvPr id="3" name="Oval 2">
              <a:extLst>
                <a:ext uri="{FF2B5EF4-FFF2-40B4-BE49-F238E27FC236}">
                  <a16:creationId xmlns:a16="http://schemas.microsoft.com/office/drawing/2014/main" id="{4E3D9F08-1D2A-B050-B10E-15E2AB06AD54}"/>
                </a:ext>
              </a:extLst>
            </p:cNvPr>
            <p:cNvSpPr/>
            <p:nvPr/>
          </p:nvSpPr>
          <p:spPr>
            <a:xfrm>
              <a:off x="6366244" y="4073599"/>
              <a:ext cx="2432197" cy="1049964"/>
            </a:xfrm>
            <a:custGeom>
              <a:avLst/>
              <a:gdLst>
                <a:gd name="csX0" fmla="*/ 0 w 2432197"/>
                <a:gd name="csY0" fmla="*/ 524982 h 1049964"/>
                <a:gd name="csX1" fmla="*/ 1216099 w 2432197"/>
                <a:gd name="csY1" fmla="*/ 0 h 1049964"/>
                <a:gd name="csX2" fmla="*/ 2432198 w 2432197"/>
                <a:gd name="csY2" fmla="*/ 524982 h 1049964"/>
                <a:gd name="csX3" fmla="*/ 1216099 w 2432197"/>
                <a:gd name="csY3" fmla="*/ 1049964 h 1049964"/>
                <a:gd name="csX4" fmla="*/ 0 w 2432197"/>
                <a:gd name="csY4" fmla="*/ 524982 h 1049964"/>
              </a:gdLst>
              <a:ahLst/>
              <a:cxnLst>
                <a:cxn ang="0">
                  <a:pos x="csX0" y="csY0"/>
                </a:cxn>
                <a:cxn ang="0">
                  <a:pos x="csX1" y="csY1"/>
                </a:cxn>
                <a:cxn ang="0">
                  <a:pos x="csX2" y="csY2"/>
                </a:cxn>
                <a:cxn ang="0">
                  <a:pos x="csX3" y="csY3"/>
                </a:cxn>
                <a:cxn ang="0">
                  <a:pos x="csX4" y="csY4"/>
                </a:cxn>
              </a:cxnLst>
              <a:rect l="l" t="t" r="r" b="b"/>
              <a:pathLst>
                <a:path w="2432197" h="1049964" extrusionOk="0">
                  <a:moveTo>
                    <a:pt x="0" y="524982"/>
                  </a:moveTo>
                  <a:cubicBezTo>
                    <a:pt x="844" y="165290"/>
                    <a:pt x="564835" y="17752"/>
                    <a:pt x="1216099" y="0"/>
                  </a:cubicBezTo>
                  <a:cubicBezTo>
                    <a:pt x="1863179" y="3866"/>
                    <a:pt x="2477980" y="220508"/>
                    <a:pt x="2432198" y="524982"/>
                  </a:cubicBezTo>
                  <a:cubicBezTo>
                    <a:pt x="2405402" y="758336"/>
                    <a:pt x="1777997" y="1129670"/>
                    <a:pt x="1216099" y="1049964"/>
                  </a:cubicBezTo>
                  <a:cubicBezTo>
                    <a:pt x="532715" y="1043889"/>
                    <a:pt x="-35083" y="817071"/>
                    <a:pt x="0" y="524982"/>
                  </a:cubicBezTo>
                  <a:close/>
                </a:path>
              </a:pathLst>
            </a:custGeom>
            <a:noFill/>
            <a:ln>
              <a:prstDash val="dash"/>
              <a:extLst>
                <a:ext uri="{C807C97D-BFC1-408E-A445-0C87EB9F89A2}">
                  <ask:lineSketchStyleProps xmlns:ask="http://schemas.microsoft.com/office/drawing/2018/sketchyshapes" sd="109651708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62CDD03-D4CA-6481-0207-42B008597D21}"/>
                </a:ext>
              </a:extLst>
            </p:cNvPr>
            <p:cNvSpPr/>
            <p:nvPr/>
          </p:nvSpPr>
          <p:spPr>
            <a:xfrm>
              <a:off x="2086639" y="3522035"/>
              <a:ext cx="2737883" cy="1063253"/>
            </a:xfrm>
            <a:custGeom>
              <a:avLst/>
              <a:gdLst>
                <a:gd name="csX0" fmla="*/ 0 w 2737883"/>
                <a:gd name="csY0" fmla="*/ 531627 h 1063253"/>
                <a:gd name="csX1" fmla="*/ 1368942 w 2737883"/>
                <a:gd name="csY1" fmla="*/ 0 h 1063253"/>
                <a:gd name="csX2" fmla="*/ 2737884 w 2737883"/>
                <a:gd name="csY2" fmla="*/ 531627 h 1063253"/>
                <a:gd name="csX3" fmla="*/ 1368942 w 2737883"/>
                <a:gd name="csY3" fmla="*/ 1063254 h 1063253"/>
                <a:gd name="csX4" fmla="*/ 0 w 2737883"/>
                <a:gd name="csY4" fmla="*/ 531627 h 1063253"/>
              </a:gdLst>
              <a:ahLst/>
              <a:cxnLst>
                <a:cxn ang="0">
                  <a:pos x="csX0" y="csY0"/>
                </a:cxn>
                <a:cxn ang="0">
                  <a:pos x="csX1" y="csY1"/>
                </a:cxn>
                <a:cxn ang="0">
                  <a:pos x="csX2" y="csY2"/>
                </a:cxn>
                <a:cxn ang="0">
                  <a:pos x="csX3" y="csY3"/>
                </a:cxn>
                <a:cxn ang="0">
                  <a:pos x="csX4" y="csY4"/>
                </a:cxn>
              </a:cxnLst>
              <a:rect l="l" t="t" r="r" b="b"/>
              <a:pathLst>
                <a:path w="2737883" h="1063253" extrusionOk="0">
                  <a:moveTo>
                    <a:pt x="0" y="531627"/>
                  </a:moveTo>
                  <a:cubicBezTo>
                    <a:pt x="2004" y="72514"/>
                    <a:pt x="702653" y="78227"/>
                    <a:pt x="1368942" y="0"/>
                  </a:cubicBezTo>
                  <a:cubicBezTo>
                    <a:pt x="2091383" y="5292"/>
                    <a:pt x="2746159" y="235391"/>
                    <a:pt x="2737884" y="531627"/>
                  </a:cubicBezTo>
                  <a:cubicBezTo>
                    <a:pt x="2730787" y="810249"/>
                    <a:pt x="2093726" y="1085961"/>
                    <a:pt x="1368942" y="1063254"/>
                  </a:cubicBezTo>
                  <a:cubicBezTo>
                    <a:pt x="583008" y="1047803"/>
                    <a:pt x="-86555" y="830538"/>
                    <a:pt x="0" y="531627"/>
                  </a:cubicBezTo>
                  <a:close/>
                </a:path>
              </a:pathLst>
            </a:custGeom>
            <a:noFill/>
            <a:ln>
              <a:prstDash val="dash"/>
              <a:extLst>
                <a:ext uri="{C807C97D-BFC1-408E-A445-0C87EB9F89A2}">
                  <ask:lineSketchStyleProps xmlns:ask="http://schemas.microsoft.com/office/drawing/2018/sketchyshapes" sd="109651708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9922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B8B72-7D55-FFFA-662B-C87788913864}"/>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158BEB67-0247-0587-C014-59F4F0045B0D}"/>
              </a:ext>
            </a:extLst>
          </p:cNvPr>
          <p:cNvSpPr>
            <a:spLocks noGrp="1" noChangeArrowheads="1"/>
          </p:cNvSpPr>
          <p:nvPr>
            <p:ph type="title"/>
          </p:nvPr>
        </p:nvSpPr>
        <p:spPr/>
        <p:txBody>
          <a:bodyPr/>
          <a:lstStyle/>
          <a:p>
            <a:r>
              <a:rPr lang="en-US" sz="3200">
                <a:solidFill>
                  <a:srgbClr val="000000"/>
                </a:solidFill>
                <a:latin typeface="Aptos"/>
              </a:rPr>
              <a:t>Information for</a:t>
            </a:r>
            <a:r>
              <a:rPr lang="en-US" sz="3200" b="0" i="0" u="none" strike="noStrike">
                <a:solidFill>
                  <a:srgbClr val="000000"/>
                </a:solidFill>
                <a:effectLst/>
                <a:latin typeface="Aptos"/>
              </a:rPr>
              <a:t> </a:t>
            </a:r>
            <a:r>
              <a:rPr lang="en-US" sz="3200" b="1">
                <a:solidFill>
                  <a:schemeClr val="tx2"/>
                </a:solidFill>
                <a:latin typeface="Aptos"/>
              </a:rPr>
              <a:t>Outcome Evaluations</a:t>
            </a:r>
            <a:endParaRPr lang="en-US" sz="4800" b="1">
              <a:solidFill>
                <a:schemeClr val="tx2"/>
              </a:solidFill>
              <a:latin typeface="Aptos"/>
            </a:endParaRPr>
          </a:p>
        </p:txBody>
      </p:sp>
      <p:sp>
        <p:nvSpPr>
          <p:cNvPr id="12292" name="Rectangle 3">
            <a:extLst>
              <a:ext uri="{FF2B5EF4-FFF2-40B4-BE49-F238E27FC236}">
                <a16:creationId xmlns:a16="http://schemas.microsoft.com/office/drawing/2014/main" id="{A960A789-0008-7474-9160-FECE8B85C690}"/>
              </a:ext>
            </a:extLst>
          </p:cNvPr>
          <p:cNvSpPr>
            <a:spLocks noGrp="1" noChangeArrowheads="1"/>
          </p:cNvSpPr>
          <p:nvPr>
            <p:ph type="body" idx="1"/>
          </p:nvPr>
        </p:nvSpPr>
        <p:spPr>
          <a:xfrm>
            <a:off x="484433" y="1375935"/>
            <a:ext cx="8237297" cy="5072302"/>
          </a:xfrm>
        </p:spPr>
        <p:txBody>
          <a:bodyPr vert="horz" lIns="91440" tIns="45720" rIns="91440" bIns="45720" rtlCol="0" anchor="t">
            <a:noAutofit/>
          </a:bodyPr>
          <a:lstStyle/>
          <a:p>
            <a:r>
              <a:rPr lang="en-US">
                <a:latin typeface="Aptos"/>
                <a:cs typeface="Arial"/>
              </a:rPr>
              <a:t>What are the differences between </a:t>
            </a:r>
            <a:r>
              <a:rPr lang="en-US" b="1">
                <a:solidFill>
                  <a:schemeClr val="tx2"/>
                </a:solidFill>
                <a:latin typeface="Aptos"/>
                <a:cs typeface="Arial"/>
              </a:rPr>
              <a:t>SBHC-served youth</a:t>
            </a:r>
            <a:r>
              <a:rPr lang="en-US">
                <a:latin typeface="Aptos"/>
                <a:cs typeface="Arial"/>
              </a:rPr>
              <a:t> and counterparts? </a:t>
            </a:r>
            <a:endParaRPr lang="en-US">
              <a:cs typeface="Arial"/>
            </a:endParaRPr>
          </a:p>
          <a:p>
            <a:pPr lvl="1">
              <a:buFont typeface="Courier New" charset="0"/>
              <a:buChar char="o"/>
            </a:pPr>
            <a:r>
              <a:rPr lang="en-US">
                <a:latin typeface="Aptos"/>
                <a:cs typeface="Arial"/>
              </a:rPr>
              <a:t>Short-term / proximal indicators</a:t>
            </a:r>
          </a:p>
          <a:p>
            <a:pPr lvl="1">
              <a:buFont typeface="Courier New" charset="0"/>
              <a:buChar char="o"/>
            </a:pPr>
            <a:r>
              <a:rPr lang="en-US">
                <a:latin typeface="Aptos"/>
                <a:cs typeface="Arial"/>
              </a:rPr>
              <a:t>Intermediate outcomes</a:t>
            </a:r>
          </a:p>
          <a:p>
            <a:pPr lvl="1">
              <a:buFont typeface="Courier New" charset="0"/>
              <a:buChar char="o"/>
            </a:pPr>
            <a:r>
              <a:rPr lang="en-US">
                <a:latin typeface="Aptos"/>
                <a:cs typeface="Arial"/>
              </a:rPr>
              <a:t>Long-term / distal impacts</a:t>
            </a:r>
          </a:p>
          <a:p>
            <a:pPr lvl="1">
              <a:buFont typeface="Courier New" charset="0"/>
              <a:buChar char="o"/>
            </a:pPr>
            <a:r>
              <a:rPr lang="en-US">
                <a:latin typeface="Aptos"/>
                <a:cs typeface="Arial"/>
              </a:rPr>
              <a:t>Unintended effects</a:t>
            </a:r>
          </a:p>
          <a:p>
            <a:endParaRPr lang="en-US" sz="1600">
              <a:latin typeface="Aptos"/>
              <a:cs typeface="Arial"/>
            </a:endParaRPr>
          </a:p>
          <a:p>
            <a:pPr lvl="1">
              <a:buFont typeface="Courier New" charset="0"/>
              <a:buChar char="o"/>
            </a:pPr>
            <a:endParaRPr lang="en-US" sz="1000">
              <a:latin typeface="Aptos"/>
              <a:cs typeface="Arial"/>
            </a:endParaRPr>
          </a:p>
        </p:txBody>
      </p:sp>
    </p:spTree>
    <p:extLst>
      <p:ext uri="{BB962C8B-B14F-4D97-AF65-F5344CB8AC3E}">
        <p14:creationId xmlns:p14="http://schemas.microsoft.com/office/powerpoint/2010/main" val="1042890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9DDB-542B-1F20-439E-316080A6DF26}"/>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47F8795D-4AAB-AE34-5F97-2285CD3F6E67}"/>
              </a:ext>
            </a:extLst>
          </p:cNvPr>
          <p:cNvSpPr>
            <a:spLocks noGrp="1" noChangeArrowheads="1"/>
          </p:cNvSpPr>
          <p:nvPr>
            <p:ph type="title"/>
          </p:nvPr>
        </p:nvSpPr>
        <p:spPr/>
        <p:txBody>
          <a:bodyPr/>
          <a:lstStyle/>
          <a:p>
            <a:r>
              <a:rPr lang="en-US" sz="3200">
                <a:solidFill>
                  <a:srgbClr val="000000"/>
                </a:solidFill>
                <a:latin typeface="Aptos"/>
              </a:rPr>
              <a:t>Information for</a:t>
            </a:r>
            <a:r>
              <a:rPr lang="en-US" sz="3200" b="0" i="0" u="none" strike="noStrike">
                <a:solidFill>
                  <a:srgbClr val="000000"/>
                </a:solidFill>
                <a:effectLst/>
                <a:latin typeface="Aptos"/>
              </a:rPr>
              <a:t> </a:t>
            </a:r>
            <a:r>
              <a:rPr lang="en-US" sz="3200" b="1">
                <a:solidFill>
                  <a:schemeClr val="tx2"/>
                </a:solidFill>
                <a:latin typeface="Aptos"/>
              </a:rPr>
              <a:t>Outcome Evaluations</a:t>
            </a:r>
            <a:endParaRPr lang="en-US" sz="4800" b="1">
              <a:solidFill>
                <a:schemeClr val="tx2"/>
              </a:solidFill>
              <a:latin typeface="Aptos"/>
            </a:endParaRPr>
          </a:p>
        </p:txBody>
      </p:sp>
      <p:sp>
        <p:nvSpPr>
          <p:cNvPr id="12292" name="Rectangle 3">
            <a:extLst>
              <a:ext uri="{FF2B5EF4-FFF2-40B4-BE49-F238E27FC236}">
                <a16:creationId xmlns:a16="http://schemas.microsoft.com/office/drawing/2014/main" id="{E01EC7F3-F6FB-2ADF-2E85-F1684E3D0DC4}"/>
              </a:ext>
            </a:extLst>
          </p:cNvPr>
          <p:cNvSpPr>
            <a:spLocks noGrp="1" noChangeArrowheads="1"/>
          </p:cNvSpPr>
          <p:nvPr>
            <p:ph type="body" idx="1"/>
          </p:nvPr>
        </p:nvSpPr>
        <p:spPr>
          <a:xfrm>
            <a:off x="484433" y="1375935"/>
            <a:ext cx="8237297" cy="5072302"/>
          </a:xfrm>
        </p:spPr>
        <p:txBody>
          <a:bodyPr vert="horz" lIns="91440" tIns="45720" rIns="91440" bIns="45720" rtlCol="0" anchor="t">
            <a:noAutofit/>
          </a:bodyPr>
          <a:lstStyle/>
          <a:p>
            <a:endParaRPr lang="en-US">
              <a:latin typeface="Aptos"/>
              <a:cs typeface="Arial"/>
            </a:endParaRPr>
          </a:p>
          <a:p>
            <a:endParaRPr lang="en-US" sz="1600">
              <a:latin typeface="Aptos"/>
              <a:cs typeface="Arial"/>
            </a:endParaRPr>
          </a:p>
          <a:p>
            <a:pPr lvl="1">
              <a:buFont typeface="Courier New" charset="0"/>
              <a:buChar char="o"/>
            </a:pPr>
            <a:endParaRPr lang="en-US" sz="1000">
              <a:latin typeface="Aptos"/>
              <a:cs typeface="Arial"/>
            </a:endParaRPr>
          </a:p>
        </p:txBody>
      </p:sp>
      <p:pic>
        <p:nvPicPr>
          <p:cNvPr id="2" name="Picture 1" descr="A white paper with black text&#10;&#10;AI-generated content may be incorrect.">
            <a:extLst>
              <a:ext uri="{FF2B5EF4-FFF2-40B4-BE49-F238E27FC236}">
                <a16:creationId xmlns:a16="http://schemas.microsoft.com/office/drawing/2014/main" id="{9D8B6963-F224-B73B-F018-DE9BDEF4F0DE}"/>
              </a:ext>
            </a:extLst>
          </p:cNvPr>
          <p:cNvPicPr>
            <a:picLocks noChangeAspect="1"/>
          </p:cNvPicPr>
          <p:nvPr/>
        </p:nvPicPr>
        <p:blipFill>
          <a:blip r:embed="rId3"/>
          <a:stretch>
            <a:fillRect/>
          </a:stretch>
        </p:blipFill>
        <p:spPr>
          <a:xfrm>
            <a:off x="0" y="1341783"/>
            <a:ext cx="9144000" cy="4174435"/>
          </a:xfrm>
          <a:prstGeom prst="rect">
            <a:avLst/>
          </a:prstGeom>
        </p:spPr>
      </p:pic>
    </p:spTree>
    <p:extLst>
      <p:ext uri="{BB962C8B-B14F-4D97-AF65-F5344CB8AC3E}">
        <p14:creationId xmlns:p14="http://schemas.microsoft.com/office/powerpoint/2010/main" val="415587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B15B-4DFE-105E-E5AA-D75F0C9B4A4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46E92E7-3585-93F8-0EBA-753388E6926C}"/>
              </a:ext>
            </a:extLst>
          </p:cNvPr>
          <p:cNvSpPr>
            <a:spLocks noGrp="1"/>
          </p:cNvSpPr>
          <p:nvPr>
            <p:ph type="title"/>
          </p:nvPr>
        </p:nvSpPr>
        <p:spPr/>
        <p:txBody>
          <a:bodyPr/>
          <a:lstStyle/>
          <a:p>
            <a:r>
              <a:rPr lang="en-US" sz="3200">
                <a:solidFill>
                  <a:srgbClr val="000000"/>
                </a:solidFill>
                <a:latin typeface="Aptos Display"/>
              </a:rPr>
              <a:t>What are Data?</a:t>
            </a:r>
            <a:endParaRPr lang="en-US" sz="3200">
              <a:highlight>
                <a:srgbClr val="FFFF00"/>
              </a:highlight>
              <a:latin typeface="Aptos Display"/>
            </a:endParaRPr>
          </a:p>
        </p:txBody>
      </p:sp>
      <p:sp>
        <p:nvSpPr>
          <p:cNvPr id="3" name="Content Placeholder 2">
            <a:extLst>
              <a:ext uri="{FF2B5EF4-FFF2-40B4-BE49-F238E27FC236}">
                <a16:creationId xmlns:a16="http://schemas.microsoft.com/office/drawing/2014/main" id="{BC0EDB5B-0060-9800-DC50-03C428A28FD3}"/>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sp>
        <p:nvSpPr>
          <p:cNvPr id="4" name="Content Placeholder 2">
            <a:extLst>
              <a:ext uri="{FF2B5EF4-FFF2-40B4-BE49-F238E27FC236}">
                <a16:creationId xmlns:a16="http://schemas.microsoft.com/office/drawing/2014/main" id="{A7DA870A-344B-9102-1B01-79B32AD5F15C}"/>
              </a:ext>
            </a:extLst>
          </p:cNvPr>
          <p:cNvSpPr txBox="1">
            <a:spLocks/>
          </p:cNvSpPr>
          <p:nvPr/>
        </p:nvSpPr>
        <p:spPr>
          <a:xfrm>
            <a:off x="609600" y="1528677"/>
            <a:ext cx="8229600" cy="4646155"/>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Aptos"/>
                <a:cs typeface="Arial"/>
              </a:rPr>
              <a:t>Defined as facts that are often used as a basis for reasoning or decision-making</a:t>
            </a:r>
            <a:r>
              <a:rPr lang="en-US" baseline="30000">
                <a:latin typeface="Aptos"/>
                <a:cs typeface="Arial"/>
              </a:rPr>
              <a:t>12</a:t>
            </a:r>
            <a:endParaRPr lang="en-US" sz="3600"/>
          </a:p>
          <a:p>
            <a:r>
              <a:rPr lang="en-US">
                <a:latin typeface="Aptos"/>
                <a:cs typeface="Arial"/>
              </a:rPr>
              <a:t>Two main types of data:</a:t>
            </a:r>
          </a:p>
          <a:p>
            <a:pPr lvl="1"/>
            <a:r>
              <a:rPr lang="en-US" b="1">
                <a:solidFill>
                  <a:schemeClr val="tx2"/>
                </a:solidFill>
                <a:latin typeface="Aptos"/>
                <a:cs typeface="Arial"/>
              </a:rPr>
              <a:t>Quantitative</a:t>
            </a:r>
            <a:r>
              <a:rPr lang="en-US">
                <a:latin typeface="Aptos"/>
                <a:cs typeface="Arial"/>
              </a:rPr>
              <a:t>: describes measurable values, such as numerical metrics or counts</a:t>
            </a:r>
          </a:p>
          <a:p>
            <a:pPr lvl="2">
              <a:buFont typeface="Wingdings" charset="0"/>
              <a:buChar char="§"/>
            </a:pPr>
            <a:r>
              <a:rPr lang="en-US" sz="2000">
                <a:latin typeface="Aptos"/>
                <a:cs typeface="Arial"/>
              </a:rPr>
              <a:t>Ex. Survey scores, average height of a high school student</a:t>
            </a:r>
          </a:p>
          <a:p>
            <a:pPr lvl="1"/>
            <a:r>
              <a:rPr lang="en-US" b="1">
                <a:solidFill>
                  <a:schemeClr val="tx2"/>
                </a:solidFill>
                <a:latin typeface="Aptos"/>
                <a:cs typeface="Arial"/>
              </a:rPr>
              <a:t>Qualitative</a:t>
            </a:r>
            <a:r>
              <a:rPr lang="en-US">
                <a:latin typeface="Aptos"/>
                <a:cs typeface="Arial"/>
              </a:rPr>
              <a:t>: describes characteristics that are </a:t>
            </a:r>
            <a:r>
              <a:rPr lang="en-US" u="sng">
                <a:latin typeface="Aptos"/>
                <a:cs typeface="Arial"/>
              </a:rPr>
              <a:t>not</a:t>
            </a:r>
            <a:r>
              <a:rPr lang="en-US">
                <a:latin typeface="Aptos"/>
                <a:cs typeface="Arial"/>
              </a:rPr>
              <a:t> related to numbers, such as themes or experiences</a:t>
            </a:r>
          </a:p>
          <a:p>
            <a:pPr lvl="2">
              <a:buFont typeface="Wingdings" charset="0"/>
              <a:buChar char="§"/>
            </a:pPr>
            <a:r>
              <a:rPr lang="en-US" sz="2000">
                <a:latin typeface="Aptos"/>
                <a:cs typeface="Arial"/>
              </a:rPr>
              <a:t>Ex. Themes from focus groups or interviews</a:t>
            </a:r>
          </a:p>
          <a:p>
            <a:pPr marL="0" indent="0">
              <a:buNone/>
            </a:pPr>
            <a:endParaRPr lang="en-US">
              <a:solidFill>
                <a:srgbClr val="1C263A"/>
              </a:solidFill>
              <a:latin typeface="Aptos"/>
              <a:cs typeface="Arial"/>
            </a:endParaRPr>
          </a:p>
          <a:p>
            <a:pPr marL="514350" lvl="1" indent="0">
              <a:buNone/>
            </a:pPr>
            <a:endParaRPr lang="en-US">
              <a:solidFill>
                <a:srgbClr val="000000"/>
              </a:solidFill>
              <a:latin typeface="Aptos"/>
              <a:cs typeface="Arial"/>
            </a:endParaRPr>
          </a:p>
          <a:p>
            <a:pPr lvl="1"/>
            <a:endParaRPr lang="en-US">
              <a:latin typeface="Aptos"/>
              <a:cs typeface="Arial"/>
            </a:endParaRPr>
          </a:p>
        </p:txBody>
      </p:sp>
    </p:spTree>
    <p:extLst>
      <p:ext uri="{BB962C8B-B14F-4D97-AF65-F5344CB8AC3E}">
        <p14:creationId xmlns:p14="http://schemas.microsoft.com/office/powerpoint/2010/main" val="2850846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4A14-C1FA-05D3-1C76-AC0CE4990807}"/>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891C3AC5-1D44-A997-DB68-4341230D18F2}"/>
              </a:ext>
            </a:extLst>
          </p:cNvPr>
          <p:cNvSpPr>
            <a:spLocks noGrp="1" noChangeArrowheads="1"/>
          </p:cNvSpPr>
          <p:nvPr>
            <p:ph type="title"/>
          </p:nvPr>
        </p:nvSpPr>
        <p:spPr/>
        <p:txBody>
          <a:bodyPr/>
          <a:lstStyle/>
          <a:p>
            <a:r>
              <a:rPr lang="en-US" sz="3200">
                <a:solidFill>
                  <a:srgbClr val="000000"/>
                </a:solidFill>
                <a:latin typeface="Aptos"/>
              </a:rPr>
              <a:t>Information for</a:t>
            </a:r>
            <a:r>
              <a:rPr lang="en-US" sz="3200" b="0" i="0" u="none" strike="noStrike">
                <a:solidFill>
                  <a:srgbClr val="000000"/>
                </a:solidFill>
                <a:effectLst/>
                <a:latin typeface="Aptos"/>
              </a:rPr>
              <a:t> </a:t>
            </a:r>
            <a:r>
              <a:rPr lang="en-US" sz="3200" b="1">
                <a:solidFill>
                  <a:schemeClr val="tx2"/>
                </a:solidFill>
                <a:latin typeface="Aptos"/>
              </a:rPr>
              <a:t>Outcome Evaluations</a:t>
            </a:r>
            <a:endParaRPr lang="en-US" sz="4800" b="1">
              <a:solidFill>
                <a:schemeClr val="tx2"/>
              </a:solidFill>
              <a:latin typeface="Aptos"/>
            </a:endParaRPr>
          </a:p>
        </p:txBody>
      </p:sp>
      <p:sp>
        <p:nvSpPr>
          <p:cNvPr id="12292" name="Rectangle 3">
            <a:extLst>
              <a:ext uri="{FF2B5EF4-FFF2-40B4-BE49-F238E27FC236}">
                <a16:creationId xmlns:a16="http://schemas.microsoft.com/office/drawing/2014/main" id="{DEFA1997-F875-D28E-2C1C-F53CE7D65238}"/>
              </a:ext>
            </a:extLst>
          </p:cNvPr>
          <p:cNvSpPr>
            <a:spLocks noGrp="1" noChangeArrowheads="1"/>
          </p:cNvSpPr>
          <p:nvPr>
            <p:ph type="body" idx="1"/>
          </p:nvPr>
        </p:nvSpPr>
        <p:spPr>
          <a:xfrm>
            <a:off x="484433" y="1375935"/>
            <a:ext cx="8237297" cy="5072302"/>
          </a:xfrm>
        </p:spPr>
        <p:txBody>
          <a:bodyPr vert="horz" lIns="91440" tIns="45720" rIns="91440" bIns="45720" rtlCol="0" anchor="t">
            <a:noAutofit/>
          </a:bodyPr>
          <a:lstStyle/>
          <a:p>
            <a:endParaRPr lang="en-US">
              <a:latin typeface="Aptos"/>
              <a:cs typeface="Arial"/>
            </a:endParaRPr>
          </a:p>
          <a:p>
            <a:endParaRPr lang="en-US" sz="1600">
              <a:latin typeface="Aptos"/>
              <a:cs typeface="Arial"/>
            </a:endParaRPr>
          </a:p>
          <a:p>
            <a:pPr lvl="1">
              <a:buFont typeface="Courier New" charset="0"/>
              <a:buChar char="o"/>
            </a:pPr>
            <a:endParaRPr lang="en-US" sz="1000">
              <a:latin typeface="Aptos"/>
              <a:cs typeface="Arial"/>
            </a:endParaRPr>
          </a:p>
        </p:txBody>
      </p:sp>
      <p:grpSp>
        <p:nvGrpSpPr>
          <p:cNvPr id="5" name="Group 4">
            <a:extLst>
              <a:ext uri="{FF2B5EF4-FFF2-40B4-BE49-F238E27FC236}">
                <a16:creationId xmlns:a16="http://schemas.microsoft.com/office/drawing/2014/main" id="{C4379938-E475-81A6-4D5C-9CB9D67EA35E}"/>
              </a:ext>
            </a:extLst>
          </p:cNvPr>
          <p:cNvGrpSpPr/>
          <p:nvPr/>
        </p:nvGrpSpPr>
        <p:grpSpPr>
          <a:xfrm>
            <a:off x="0" y="1341783"/>
            <a:ext cx="9144000" cy="4174435"/>
            <a:chOff x="0" y="1341783"/>
            <a:chExt cx="9144000" cy="4174435"/>
          </a:xfrm>
        </p:grpSpPr>
        <p:pic>
          <p:nvPicPr>
            <p:cNvPr id="2" name="Picture 1" descr="A white paper with black text&#10;&#10;AI-generated content may be incorrect.">
              <a:extLst>
                <a:ext uri="{FF2B5EF4-FFF2-40B4-BE49-F238E27FC236}">
                  <a16:creationId xmlns:a16="http://schemas.microsoft.com/office/drawing/2014/main" id="{A9F1B2EE-3884-7626-DBD9-A80F8C824AF5}"/>
                </a:ext>
              </a:extLst>
            </p:cNvPr>
            <p:cNvPicPr>
              <a:picLocks noChangeAspect="1"/>
            </p:cNvPicPr>
            <p:nvPr/>
          </p:nvPicPr>
          <p:blipFill>
            <a:blip r:embed="rId3"/>
            <a:stretch>
              <a:fillRect/>
            </a:stretch>
          </p:blipFill>
          <p:spPr>
            <a:xfrm>
              <a:off x="0" y="1341783"/>
              <a:ext cx="9144000" cy="4174435"/>
            </a:xfrm>
            <a:prstGeom prst="rect">
              <a:avLst/>
            </a:prstGeom>
          </p:spPr>
        </p:pic>
        <p:sp>
          <p:nvSpPr>
            <p:cNvPr id="3" name="Oval 2">
              <a:extLst>
                <a:ext uri="{FF2B5EF4-FFF2-40B4-BE49-F238E27FC236}">
                  <a16:creationId xmlns:a16="http://schemas.microsoft.com/office/drawing/2014/main" id="{BC8B1335-8445-3351-71EA-89CAE983FD7D}"/>
                </a:ext>
              </a:extLst>
            </p:cNvPr>
            <p:cNvSpPr/>
            <p:nvPr/>
          </p:nvSpPr>
          <p:spPr>
            <a:xfrm>
              <a:off x="1980313" y="4153343"/>
              <a:ext cx="1940441" cy="1116418"/>
            </a:xfrm>
            <a:custGeom>
              <a:avLst/>
              <a:gdLst>
                <a:gd name="csX0" fmla="*/ 0 w 1940441"/>
                <a:gd name="csY0" fmla="*/ 558209 h 1116418"/>
                <a:gd name="csX1" fmla="*/ 970221 w 1940441"/>
                <a:gd name="csY1" fmla="*/ 0 h 1116418"/>
                <a:gd name="csX2" fmla="*/ 1940442 w 1940441"/>
                <a:gd name="csY2" fmla="*/ 558209 h 1116418"/>
                <a:gd name="csX3" fmla="*/ 970221 w 1940441"/>
                <a:gd name="csY3" fmla="*/ 1116418 h 1116418"/>
                <a:gd name="csX4" fmla="*/ 0 w 1940441"/>
                <a:gd name="csY4" fmla="*/ 558209 h 1116418"/>
              </a:gdLst>
              <a:ahLst/>
              <a:cxnLst>
                <a:cxn ang="0">
                  <a:pos x="csX0" y="csY0"/>
                </a:cxn>
                <a:cxn ang="0">
                  <a:pos x="csX1" y="csY1"/>
                </a:cxn>
                <a:cxn ang="0">
                  <a:pos x="csX2" y="csY2"/>
                </a:cxn>
                <a:cxn ang="0">
                  <a:pos x="csX3" y="csY3"/>
                </a:cxn>
                <a:cxn ang="0">
                  <a:pos x="csX4" y="csY4"/>
                </a:cxn>
              </a:cxnLst>
              <a:rect l="l" t="t" r="r" b="b"/>
              <a:pathLst>
                <a:path w="1940441" h="1116418" extrusionOk="0">
                  <a:moveTo>
                    <a:pt x="0" y="558209"/>
                  </a:moveTo>
                  <a:cubicBezTo>
                    <a:pt x="18770" y="142021"/>
                    <a:pt x="471403" y="19745"/>
                    <a:pt x="970221" y="0"/>
                  </a:cubicBezTo>
                  <a:cubicBezTo>
                    <a:pt x="1519632" y="22157"/>
                    <a:pt x="2013069" y="306230"/>
                    <a:pt x="1940442" y="558209"/>
                  </a:cubicBezTo>
                  <a:cubicBezTo>
                    <a:pt x="1998713" y="806469"/>
                    <a:pt x="1549379" y="1229443"/>
                    <a:pt x="970221" y="1116418"/>
                  </a:cubicBezTo>
                  <a:cubicBezTo>
                    <a:pt x="507934" y="1152082"/>
                    <a:pt x="-6993" y="920031"/>
                    <a:pt x="0" y="558209"/>
                  </a:cubicBezTo>
                  <a:close/>
                </a:path>
              </a:pathLst>
            </a:custGeom>
            <a:noFill/>
            <a:ln>
              <a:prstDash val="dash"/>
              <a:extLst>
                <a:ext uri="{C807C97D-BFC1-408E-A445-0C87EB9F89A2}">
                  <ask:lineSketchStyleProps xmlns:ask="http://schemas.microsoft.com/office/drawing/2018/sketchyshapes" sd="19889973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824E3BD-E047-DD4B-D5AC-FC7E18D5397F}"/>
                </a:ext>
              </a:extLst>
            </p:cNvPr>
            <p:cNvSpPr/>
            <p:nvPr/>
          </p:nvSpPr>
          <p:spPr>
            <a:xfrm>
              <a:off x="5183370" y="2359098"/>
              <a:ext cx="2166382" cy="624663"/>
            </a:xfrm>
            <a:custGeom>
              <a:avLst/>
              <a:gdLst>
                <a:gd name="csX0" fmla="*/ 0 w 2166382"/>
                <a:gd name="csY0" fmla="*/ 312332 h 624663"/>
                <a:gd name="csX1" fmla="*/ 1083191 w 2166382"/>
                <a:gd name="csY1" fmla="*/ 0 h 624663"/>
                <a:gd name="csX2" fmla="*/ 2166382 w 2166382"/>
                <a:gd name="csY2" fmla="*/ 312332 h 624663"/>
                <a:gd name="csX3" fmla="*/ 1083191 w 2166382"/>
                <a:gd name="csY3" fmla="*/ 624664 h 624663"/>
                <a:gd name="csX4" fmla="*/ 0 w 2166382"/>
                <a:gd name="csY4" fmla="*/ 312332 h 624663"/>
              </a:gdLst>
              <a:ahLst/>
              <a:cxnLst>
                <a:cxn ang="0">
                  <a:pos x="csX0" y="csY0"/>
                </a:cxn>
                <a:cxn ang="0">
                  <a:pos x="csX1" y="csY1"/>
                </a:cxn>
                <a:cxn ang="0">
                  <a:pos x="csX2" y="csY2"/>
                </a:cxn>
                <a:cxn ang="0">
                  <a:pos x="csX3" y="csY3"/>
                </a:cxn>
                <a:cxn ang="0">
                  <a:pos x="csX4" y="csY4"/>
                </a:cxn>
              </a:cxnLst>
              <a:rect l="l" t="t" r="r" b="b"/>
              <a:pathLst>
                <a:path w="2166382" h="624663" extrusionOk="0">
                  <a:moveTo>
                    <a:pt x="0" y="312332"/>
                  </a:moveTo>
                  <a:cubicBezTo>
                    <a:pt x="3639" y="118917"/>
                    <a:pt x="544151" y="31570"/>
                    <a:pt x="1083191" y="0"/>
                  </a:cubicBezTo>
                  <a:cubicBezTo>
                    <a:pt x="1691594" y="16608"/>
                    <a:pt x="2169846" y="142522"/>
                    <a:pt x="2166382" y="312332"/>
                  </a:cubicBezTo>
                  <a:cubicBezTo>
                    <a:pt x="2241930" y="406999"/>
                    <a:pt x="1692896" y="654604"/>
                    <a:pt x="1083191" y="624664"/>
                  </a:cubicBezTo>
                  <a:cubicBezTo>
                    <a:pt x="524611" y="643890"/>
                    <a:pt x="-6444" y="534157"/>
                    <a:pt x="0" y="312332"/>
                  </a:cubicBezTo>
                  <a:close/>
                </a:path>
              </a:pathLst>
            </a:custGeom>
            <a:noFill/>
            <a:ln>
              <a:prstDash val="dash"/>
              <a:extLst>
                <a:ext uri="{C807C97D-BFC1-408E-A445-0C87EB9F89A2}">
                  <ask:lineSketchStyleProps xmlns:ask="http://schemas.microsoft.com/office/drawing/2018/sketchyshapes" sd="19889973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9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876D0-5FA6-AFD8-DD23-3E5C72D49E2E}"/>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8406E429-6E3C-FDB2-6606-B3572DFF4D9D}"/>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Impact Evaluations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388BC2F4-671B-FDF7-B4AB-CB22C69A31E7}"/>
              </a:ext>
            </a:extLst>
          </p:cNvPr>
          <p:cNvSpPr>
            <a:spLocks noGrp="1" noChangeArrowheads="1"/>
          </p:cNvSpPr>
          <p:nvPr>
            <p:ph type="body" idx="1"/>
          </p:nvPr>
        </p:nvSpPr>
        <p:spPr>
          <a:xfrm>
            <a:off x="457200" y="1600201"/>
            <a:ext cx="8229600" cy="4687454"/>
          </a:xfrm>
        </p:spPr>
        <p:txBody>
          <a:bodyPr vert="horz" lIns="91440" tIns="45720" rIns="91440" bIns="45720" rtlCol="0" anchor="t">
            <a:noAutofit/>
          </a:bodyPr>
          <a:lstStyle/>
          <a:p>
            <a:r>
              <a:rPr lang="en-US">
                <a:latin typeface="Aptos"/>
                <a:cs typeface="Arial"/>
              </a:rPr>
              <a:t>What are the </a:t>
            </a:r>
            <a:r>
              <a:rPr lang="en-US" b="1">
                <a:solidFill>
                  <a:schemeClr val="tx2"/>
                </a:solidFill>
                <a:latin typeface="Aptos"/>
                <a:cs typeface="Arial"/>
              </a:rPr>
              <a:t>differences across treatment and time</a:t>
            </a:r>
            <a:r>
              <a:rPr lang="en-US">
                <a:latin typeface="Aptos"/>
                <a:cs typeface="Arial"/>
              </a:rPr>
              <a:t>?</a:t>
            </a:r>
            <a:endParaRPr lang="en-US">
              <a:cs typeface="Arial"/>
            </a:endParaRPr>
          </a:p>
          <a:p>
            <a:pPr lvl="1">
              <a:buFont typeface="Courier New" charset="0"/>
              <a:buChar char="o"/>
            </a:pPr>
            <a:r>
              <a:rPr lang="en-US">
                <a:latin typeface="Aptos"/>
                <a:cs typeface="Arial"/>
              </a:rPr>
              <a:t>Program exposure</a:t>
            </a:r>
          </a:p>
          <a:p>
            <a:pPr lvl="1">
              <a:buFont typeface="Courier New" charset="0"/>
              <a:buChar char="o"/>
            </a:pPr>
            <a:r>
              <a:rPr lang="en-US">
                <a:latin typeface="Aptos"/>
                <a:cs typeface="Arial"/>
              </a:rPr>
              <a:t>Comparison data</a:t>
            </a:r>
          </a:p>
          <a:p>
            <a:pPr lvl="1">
              <a:buFont typeface="Courier New" charset="0"/>
              <a:buChar char="o"/>
            </a:pPr>
            <a:r>
              <a:rPr lang="en-US">
                <a:latin typeface="Aptos"/>
                <a:cs typeface="Arial"/>
              </a:rPr>
              <a:t>Baseline &amp; follow-up</a:t>
            </a:r>
          </a:p>
          <a:p>
            <a:pPr lvl="1">
              <a:buFont typeface="Courier New" charset="0"/>
              <a:buChar char="o"/>
            </a:pPr>
            <a:r>
              <a:rPr lang="en-US">
                <a:latin typeface="Aptos"/>
                <a:cs typeface="Arial"/>
              </a:rPr>
              <a:t>Covariates and risk adjustors</a:t>
            </a:r>
          </a:p>
          <a:p>
            <a:endParaRPr lang="en-US" sz="1600">
              <a:latin typeface="Aptos"/>
              <a:cs typeface="Arial"/>
            </a:endParaRPr>
          </a:p>
          <a:p>
            <a:pPr lvl="1">
              <a:buFont typeface="Courier New" charset="0"/>
              <a:buChar char="o"/>
            </a:pPr>
            <a:endParaRPr lang="en-US" sz="1000">
              <a:latin typeface="Aptos"/>
              <a:cs typeface="Arial"/>
            </a:endParaRPr>
          </a:p>
        </p:txBody>
      </p:sp>
    </p:spTree>
    <p:extLst>
      <p:ext uri="{BB962C8B-B14F-4D97-AF65-F5344CB8AC3E}">
        <p14:creationId xmlns:p14="http://schemas.microsoft.com/office/powerpoint/2010/main" val="4147731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E318E-A037-AFA7-C24C-16AADEB5705F}"/>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FE0C77B6-60C6-1C66-804D-73B72B12CFF3}"/>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Impact Evaluations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83BCBB23-7A40-0C7A-F514-4C3D9B22C5CA}"/>
              </a:ext>
            </a:extLst>
          </p:cNvPr>
          <p:cNvSpPr>
            <a:spLocks noGrp="1" noChangeArrowheads="1"/>
          </p:cNvSpPr>
          <p:nvPr>
            <p:ph type="body" idx="1"/>
          </p:nvPr>
        </p:nvSpPr>
        <p:spPr>
          <a:xfrm>
            <a:off x="457200" y="1600201"/>
            <a:ext cx="8229600" cy="4687454"/>
          </a:xfrm>
        </p:spPr>
        <p:txBody>
          <a:bodyPr vert="horz" lIns="91440" tIns="45720" rIns="91440" bIns="45720" rtlCol="0" anchor="t">
            <a:noAutofit/>
          </a:bodyPr>
          <a:lstStyle/>
          <a:p>
            <a:endParaRPr lang="en-US">
              <a:latin typeface="Aptos"/>
              <a:cs typeface="Arial"/>
            </a:endParaRPr>
          </a:p>
          <a:p>
            <a:endParaRPr lang="en-US" sz="1600">
              <a:latin typeface="Aptos"/>
              <a:cs typeface="Arial"/>
            </a:endParaRPr>
          </a:p>
          <a:p>
            <a:pPr lvl="1">
              <a:buFont typeface="Courier New" charset="0"/>
              <a:buChar char="o"/>
            </a:pPr>
            <a:endParaRPr lang="en-US" sz="1000">
              <a:latin typeface="Aptos"/>
              <a:cs typeface="Arial"/>
            </a:endParaRPr>
          </a:p>
        </p:txBody>
      </p:sp>
      <p:pic>
        <p:nvPicPr>
          <p:cNvPr id="2" name="Picture 1" descr="A diagram of impact evaluation&#10;&#10;AI-generated content may be incorrect.">
            <a:extLst>
              <a:ext uri="{FF2B5EF4-FFF2-40B4-BE49-F238E27FC236}">
                <a16:creationId xmlns:a16="http://schemas.microsoft.com/office/drawing/2014/main" id="{26EE52B0-E4B1-DB5D-B79C-FCA0ACB65C81}"/>
              </a:ext>
            </a:extLst>
          </p:cNvPr>
          <p:cNvPicPr>
            <a:picLocks noChangeAspect="1"/>
          </p:cNvPicPr>
          <p:nvPr/>
        </p:nvPicPr>
        <p:blipFill>
          <a:blip r:embed="rId3"/>
          <a:stretch>
            <a:fillRect/>
          </a:stretch>
        </p:blipFill>
        <p:spPr>
          <a:xfrm>
            <a:off x="0" y="1314676"/>
            <a:ext cx="9144000" cy="4228648"/>
          </a:xfrm>
          <a:prstGeom prst="rect">
            <a:avLst/>
          </a:prstGeom>
        </p:spPr>
      </p:pic>
    </p:spTree>
    <p:extLst>
      <p:ext uri="{BB962C8B-B14F-4D97-AF65-F5344CB8AC3E}">
        <p14:creationId xmlns:p14="http://schemas.microsoft.com/office/powerpoint/2010/main" val="500846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CDE5F-9B45-4A2E-5E63-785E9E35B78C}"/>
            </a:ext>
          </a:extLst>
        </p:cNvPr>
        <p:cNvGrpSpPr/>
        <p:nvPr/>
      </p:nvGrpSpPr>
      <p:grpSpPr>
        <a:xfrm>
          <a:off x="0" y="0"/>
          <a:ext cx="0" cy="0"/>
          <a:chOff x="0" y="0"/>
          <a:chExt cx="0" cy="0"/>
        </a:xfrm>
      </p:grpSpPr>
      <p:sp>
        <p:nvSpPr>
          <p:cNvPr id="12291" name="Rectangle 2">
            <a:extLst>
              <a:ext uri="{FF2B5EF4-FFF2-40B4-BE49-F238E27FC236}">
                <a16:creationId xmlns:a16="http://schemas.microsoft.com/office/drawing/2014/main" id="{D704A676-808C-D10F-7F7D-DA159587C5CB}"/>
              </a:ext>
            </a:extLst>
          </p:cNvPr>
          <p:cNvSpPr>
            <a:spLocks noGrp="1" noChangeArrowheads="1"/>
          </p:cNvSpPr>
          <p:nvPr>
            <p:ph type="title"/>
          </p:nvPr>
        </p:nvSpPr>
        <p:spPr/>
        <p:txBody>
          <a:bodyPr/>
          <a:lstStyle/>
          <a:p>
            <a:r>
              <a:rPr lang="en-US" sz="3200">
                <a:solidFill>
                  <a:srgbClr val="000000"/>
                </a:solidFill>
                <a:latin typeface="Aptos Display"/>
              </a:rPr>
              <a:t>Information for</a:t>
            </a:r>
            <a:r>
              <a:rPr lang="en-US" sz="3200" b="0" i="0" u="none" strike="noStrike">
                <a:solidFill>
                  <a:srgbClr val="000000"/>
                </a:solidFill>
                <a:effectLst/>
                <a:latin typeface="Aptos Display"/>
              </a:rPr>
              <a:t> </a:t>
            </a:r>
            <a:r>
              <a:rPr lang="en-US" sz="3200" b="1">
                <a:solidFill>
                  <a:schemeClr val="tx2"/>
                </a:solidFill>
                <a:latin typeface="Aptos Display"/>
              </a:rPr>
              <a:t>Impact Evaluations</a:t>
            </a:r>
            <a:endParaRPr lang="en-US" sz="4800" b="1">
              <a:solidFill>
                <a:schemeClr val="tx2"/>
              </a:solidFill>
              <a:latin typeface="Aptos Display"/>
            </a:endParaRPr>
          </a:p>
        </p:txBody>
      </p:sp>
      <p:sp>
        <p:nvSpPr>
          <p:cNvPr id="12292" name="Rectangle 3">
            <a:extLst>
              <a:ext uri="{FF2B5EF4-FFF2-40B4-BE49-F238E27FC236}">
                <a16:creationId xmlns:a16="http://schemas.microsoft.com/office/drawing/2014/main" id="{D036490B-0821-11D5-3DDC-80DE6016DFFC}"/>
              </a:ext>
            </a:extLst>
          </p:cNvPr>
          <p:cNvSpPr>
            <a:spLocks noGrp="1" noChangeArrowheads="1"/>
          </p:cNvSpPr>
          <p:nvPr>
            <p:ph type="body" idx="1"/>
          </p:nvPr>
        </p:nvSpPr>
        <p:spPr>
          <a:xfrm>
            <a:off x="457200" y="1600201"/>
            <a:ext cx="8229600" cy="4687454"/>
          </a:xfrm>
        </p:spPr>
        <p:txBody>
          <a:bodyPr vert="horz" lIns="91440" tIns="45720" rIns="91440" bIns="45720" rtlCol="0" anchor="t">
            <a:noAutofit/>
          </a:bodyPr>
          <a:lstStyle/>
          <a:p>
            <a:endParaRPr lang="en-US">
              <a:latin typeface="Aptos"/>
              <a:cs typeface="Arial"/>
            </a:endParaRPr>
          </a:p>
          <a:p>
            <a:endParaRPr lang="en-US" sz="1600">
              <a:latin typeface="Aptos"/>
              <a:cs typeface="Arial"/>
            </a:endParaRPr>
          </a:p>
          <a:p>
            <a:pPr lvl="1">
              <a:buFont typeface="Courier New" charset="0"/>
              <a:buChar char="o"/>
            </a:pPr>
            <a:endParaRPr lang="en-US" sz="1000">
              <a:latin typeface="Aptos"/>
              <a:cs typeface="Arial"/>
            </a:endParaRPr>
          </a:p>
        </p:txBody>
      </p:sp>
      <p:grpSp>
        <p:nvGrpSpPr>
          <p:cNvPr id="5" name="Group 4">
            <a:extLst>
              <a:ext uri="{FF2B5EF4-FFF2-40B4-BE49-F238E27FC236}">
                <a16:creationId xmlns:a16="http://schemas.microsoft.com/office/drawing/2014/main" id="{92D2A550-E9BE-65F8-A1C4-FB4436643483}"/>
              </a:ext>
            </a:extLst>
          </p:cNvPr>
          <p:cNvGrpSpPr/>
          <p:nvPr/>
        </p:nvGrpSpPr>
        <p:grpSpPr>
          <a:xfrm>
            <a:off x="0" y="1314676"/>
            <a:ext cx="9144000" cy="4228648"/>
            <a:chOff x="0" y="1314676"/>
            <a:chExt cx="9144000" cy="4228648"/>
          </a:xfrm>
        </p:grpSpPr>
        <p:pic>
          <p:nvPicPr>
            <p:cNvPr id="2" name="Picture 1" descr="A diagram of impact evaluation&#10;&#10;AI-generated content may be incorrect.">
              <a:extLst>
                <a:ext uri="{FF2B5EF4-FFF2-40B4-BE49-F238E27FC236}">
                  <a16:creationId xmlns:a16="http://schemas.microsoft.com/office/drawing/2014/main" id="{CC268FAA-B40D-B43F-D165-BCDF693850E3}"/>
                </a:ext>
              </a:extLst>
            </p:cNvPr>
            <p:cNvPicPr>
              <a:picLocks noChangeAspect="1"/>
            </p:cNvPicPr>
            <p:nvPr/>
          </p:nvPicPr>
          <p:blipFill>
            <a:blip r:embed="rId3"/>
            <a:stretch>
              <a:fillRect/>
            </a:stretch>
          </p:blipFill>
          <p:spPr>
            <a:xfrm>
              <a:off x="0" y="1314676"/>
              <a:ext cx="9144000" cy="4228648"/>
            </a:xfrm>
            <a:prstGeom prst="rect">
              <a:avLst/>
            </a:prstGeom>
          </p:spPr>
        </p:pic>
        <p:sp>
          <p:nvSpPr>
            <p:cNvPr id="3" name="Oval 2">
              <a:extLst>
                <a:ext uri="{FF2B5EF4-FFF2-40B4-BE49-F238E27FC236}">
                  <a16:creationId xmlns:a16="http://schemas.microsoft.com/office/drawing/2014/main" id="{AAA4BC87-AF02-BEB0-28DD-3ED7DED261A3}"/>
                </a:ext>
              </a:extLst>
            </p:cNvPr>
            <p:cNvSpPr/>
            <p:nvPr/>
          </p:nvSpPr>
          <p:spPr>
            <a:xfrm>
              <a:off x="956929" y="3116668"/>
              <a:ext cx="1900569" cy="704407"/>
            </a:xfrm>
            <a:custGeom>
              <a:avLst/>
              <a:gdLst>
                <a:gd name="csX0" fmla="*/ 0 w 1900569"/>
                <a:gd name="csY0" fmla="*/ 352204 h 704407"/>
                <a:gd name="csX1" fmla="*/ 950285 w 1900569"/>
                <a:gd name="csY1" fmla="*/ 0 h 704407"/>
                <a:gd name="csX2" fmla="*/ 1900570 w 1900569"/>
                <a:gd name="csY2" fmla="*/ 352204 h 704407"/>
                <a:gd name="csX3" fmla="*/ 950285 w 1900569"/>
                <a:gd name="csY3" fmla="*/ 704408 h 704407"/>
                <a:gd name="csX4" fmla="*/ 0 w 1900569"/>
                <a:gd name="csY4" fmla="*/ 352204 h 704407"/>
              </a:gdLst>
              <a:ahLst/>
              <a:cxnLst>
                <a:cxn ang="0">
                  <a:pos x="csX0" y="csY0"/>
                </a:cxn>
                <a:cxn ang="0">
                  <a:pos x="csX1" y="csY1"/>
                </a:cxn>
                <a:cxn ang="0">
                  <a:pos x="csX2" y="csY2"/>
                </a:cxn>
                <a:cxn ang="0">
                  <a:pos x="csX3" y="csY3"/>
                </a:cxn>
                <a:cxn ang="0">
                  <a:pos x="csX4" y="csY4"/>
                </a:cxn>
              </a:cxnLst>
              <a:rect l="l" t="t" r="r" b="b"/>
              <a:pathLst>
                <a:path w="1900569" h="704407" extrusionOk="0">
                  <a:moveTo>
                    <a:pt x="0" y="352204"/>
                  </a:moveTo>
                  <a:cubicBezTo>
                    <a:pt x="10703" y="37732"/>
                    <a:pt x="435102" y="79027"/>
                    <a:pt x="950285" y="0"/>
                  </a:cubicBezTo>
                  <a:cubicBezTo>
                    <a:pt x="1469728" y="-10748"/>
                    <a:pt x="1909373" y="194790"/>
                    <a:pt x="1900570" y="352204"/>
                  </a:cubicBezTo>
                  <a:cubicBezTo>
                    <a:pt x="1964081" y="494822"/>
                    <a:pt x="1451165" y="771731"/>
                    <a:pt x="950285" y="704408"/>
                  </a:cubicBezTo>
                  <a:cubicBezTo>
                    <a:pt x="422785" y="726319"/>
                    <a:pt x="6533" y="501009"/>
                    <a:pt x="0" y="352204"/>
                  </a:cubicBezTo>
                  <a:close/>
                </a:path>
              </a:pathLst>
            </a:custGeom>
            <a:noFill/>
            <a:ln>
              <a:prstDash val="dash"/>
              <a:extLst>
                <a:ext uri="{C807C97D-BFC1-408E-A445-0C87EB9F89A2}">
                  <ask:lineSketchStyleProps xmlns:ask="http://schemas.microsoft.com/office/drawing/2018/sketchyshapes" sd="13430922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16E72C1-D221-1E0D-6FBA-A581EDF09BD4}"/>
                </a:ext>
              </a:extLst>
            </p:cNvPr>
            <p:cNvSpPr/>
            <p:nvPr/>
          </p:nvSpPr>
          <p:spPr>
            <a:xfrm>
              <a:off x="3621713" y="3588487"/>
              <a:ext cx="2232836" cy="704407"/>
            </a:xfrm>
            <a:custGeom>
              <a:avLst/>
              <a:gdLst>
                <a:gd name="csX0" fmla="*/ 0 w 2232836"/>
                <a:gd name="csY0" fmla="*/ 352204 h 704407"/>
                <a:gd name="csX1" fmla="*/ 1116418 w 2232836"/>
                <a:gd name="csY1" fmla="*/ 0 h 704407"/>
                <a:gd name="csX2" fmla="*/ 2232836 w 2232836"/>
                <a:gd name="csY2" fmla="*/ 352204 h 704407"/>
                <a:gd name="csX3" fmla="*/ 1116418 w 2232836"/>
                <a:gd name="csY3" fmla="*/ 704408 h 704407"/>
                <a:gd name="csX4" fmla="*/ 0 w 2232836"/>
                <a:gd name="csY4" fmla="*/ 352204 h 704407"/>
              </a:gdLst>
              <a:ahLst/>
              <a:cxnLst>
                <a:cxn ang="0">
                  <a:pos x="csX0" y="csY0"/>
                </a:cxn>
                <a:cxn ang="0">
                  <a:pos x="csX1" y="csY1"/>
                </a:cxn>
                <a:cxn ang="0">
                  <a:pos x="csX2" y="csY2"/>
                </a:cxn>
                <a:cxn ang="0">
                  <a:pos x="csX3" y="csY3"/>
                </a:cxn>
                <a:cxn ang="0">
                  <a:pos x="csX4" y="csY4"/>
                </a:cxn>
              </a:cxnLst>
              <a:rect l="l" t="t" r="r" b="b"/>
              <a:pathLst>
                <a:path w="2232836" h="704407" extrusionOk="0">
                  <a:moveTo>
                    <a:pt x="0" y="352204"/>
                  </a:moveTo>
                  <a:cubicBezTo>
                    <a:pt x="12682" y="15552"/>
                    <a:pt x="503498" y="29994"/>
                    <a:pt x="1116418" y="0"/>
                  </a:cubicBezTo>
                  <a:cubicBezTo>
                    <a:pt x="1727614" y="-10748"/>
                    <a:pt x="2241639" y="194790"/>
                    <a:pt x="2232836" y="352204"/>
                  </a:cubicBezTo>
                  <a:cubicBezTo>
                    <a:pt x="2346042" y="454213"/>
                    <a:pt x="1694737" y="811971"/>
                    <a:pt x="1116418" y="704408"/>
                  </a:cubicBezTo>
                  <a:cubicBezTo>
                    <a:pt x="497165" y="726319"/>
                    <a:pt x="6533" y="501009"/>
                    <a:pt x="0" y="352204"/>
                  </a:cubicBezTo>
                  <a:close/>
                </a:path>
              </a:pathLst>
            </a:custGeom>
            <a:noFill/>
            <a:ln>
              <a:prstDash val="dash"/>
              <a:extLst>
                <a:ext uri="{C807C97D-BFC1-408E-A445-0C87EB9F89A2}">
                  <ask:lineSketchStyleProps xmlns:ask="http://schemas.microsoft.com/office/drawing/2018/sketchyshapes" sd="13430922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5308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D8CB4A-AE49-0E41-A62A-5B8C757BB03B}"/>
              </a:ext>
            </a:extLst>
          </p:cNvPr>
          <p:cNvSpPr>
            <a:spLocks noGrp="1"/>
          </p:cNvSpPr>
          <p:nvPr>
            <p:ph type="title"/>
          </p:nvPr>
        </p:nvSpPr>
        <p:spPr/>
        <p:txBody>
          <a:bodyPr/>
          <a:lstStyle/>
          <a:p>
            <a:r>
              <a:rPr lang="en-US" sz="3200" b="0" i="0" u="none" strike="noStrike">
                <a:solidFill>
                  <a:srgbClr val="000000"/>
                </a:solidFill>
                <a:effectLst/>
                <a:latin typeface="Aptos Display"/>
              </a:rPr>
              <a:t>Challenges in Evaluation</a:t>
            </a:r>
            <a:endParaRPr lang="en-US" sz="4800"/>
          </a:p>
        </p:txBody>
      </p:sp>
      <p:sp>
        <p:nvSpPr>
          <p:cNvPr id="3" name="Content Placeholder 2"/>
          <p:cNvSpPr>
            <a:spLocks noGrp="1"/>
          </p:cNvSpPr>
          <p:nvPr>
            <p:ph idx="1"/>
          </p:nvPr>
        </p:nvSpPr>
        <p:spPr>
          <a:xfrm>
            <a:off x="457200" y="1484159"/>
            <a:ext cx="8229600" cy="4525963"/>
          </a:xfrm>
        </p:spPr>
        <p:txBody>
          <a:bodyPr vert="horz" lIns="91440" tIns="45720" rIns="91440" bIns="45720" rtlCol="0" anchor="t">
            <a:noAutofit/>
          </a:bodyPr>
          <a:lstStyle/>
          <a:p>
            <a:r>
              <a:rPr lang="en-US" sz="2800">
                <a:latin typeface="Aptos"/>
                <a:cs typeface="Arial"/>
              </a:rPr>
              <a:t>Divergent scopes &amp; partner roles</a:t>
            </a:r>
          </a:p>
          <a:p>
            <a:r>
              <a:rPr lang="en-US" sz="2800">
                <a:latin typeface="Aptos"/>
                <a:cs typeface="Arial"/>
              </a:rPr>
              <a:t>HIPAA and FERPA dual compliance</a:t>
            </a:r>
          </a:p>
          <a:p>
            <a:r>
              <a:rPr lang="en-US" sz="2800">
                <a:latin typeface="Aptos"/>
                <a:cs typeface="Arial"/>
              </a:rPr>
              <a:t>Motivation &amp; funding constraints</a:t>
            </a:r>
          </a:p>
          <a:p>
            <a:r>
              <a:rPr lang="en-US" sz="2800">
                <a:latin typeface="Aptos"/>
                <a:cs typeface="Arial"/>
              </a:rPr>
              <a:t>Data sharing</a:t>
            </a:r>
          </a:p>
          <a:p>
            <a:endParaRPr lang="en-US">
              <a:latin typeface="Aptos"/>
              <a:cs typeface="Arial"/>
            </a:endParaRPr>
          </a:p>
          <a:p>
            <a:endParaRPr lang="en-US">
              <a:latin typeface="Aptos"/>
              <a:cs typeface="Arial"/>
            </a:endParaRPr>
          </a:p>
          <a:p>
            <a:endParaRPr lang="en-US">
              <a:latin typeface="Aptos"/>
              <a:cs typeface="Arial"/>
            </a:endParaRPr>
          </a:p>
        </p:txBody>
      </p:sp>
    </p:spTree>
    <p:extLst>
      <p:ext uri="{BB962C8B-B14F-4D97-AF65-F5344CB8AC3E}">
        <p14:creationId xmlns:p14="http://schemas.microsoft.com/office/powerpoint/2010/main" val="1721887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4BCD-B0DB-18DB-DE1D-4C11D51923C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8734631-8E41-99E9-3AE9-2DA3186EE02D}"/>
              </a:ext>
            </a:extLst>
          </p:cNvPr>
          <p:cNvSpPr>
            <a:spLocks noGrp="1"/>
          </p:cNvSpPr>
          <p:nvPr>
            <p:ph type="title"/>
          </p:nvPr>
        </p:nvSpPr>
        <p:spPr/>
        <p:txBody>
          <a:bodyPr/>
          <a:lstStyle/>
          <a:p>
            <a:r>
              <a:rPr lang="en-US" sz="3200">
                <a:solidFill>
                  <a:srgbClr val="000000"/>
                </a:solidFill>
                <a:latin typeface="Aptos Display"/>
              </a:rPr>
              <a:t>Using </a:t>
            </a:r>
            <a:r>
              <a:rPr lang="en-US" sz="3200" b="0" i="0" u="none" strike="noStrike">
                <a:solidFill>
                  <a:srgbClr val="000000"/>
                </a:solidFill>
                <a:effectLst/>
                <a:latin typeface="Aptos Display"/>
              </a:rPr>
              <a:t>Evaluation Findings</a:t>
            </a:r>
            <a:endParaRPr lang="en-US" sz="7200">
              <a:latin typeface="Aptos Display"/>
            </a:endParaRPr>
          </a:p>
        </p:txBody>
      </p:sp>
      <p:sp>
        <p:nvSpPr>
          <p:cNvPr id="3" name="Content Placeholder 2">
            <a:extLst>
              <a:ext uri="{FF2B5EF4-FFF2-40B4-BE49-F238E27FC236}">
                <a16:creationId xmlns:a16="http://schemas.microsoft.com/office/drawing/2014/main" id="{6E88C143-67DA-259C-73AC-15133FECC8E2}"/>
              </a:ext>
            </a:extLst>
          </p:cNvPr>
          <p:cNvSpPr>
            <a:spLocks noGrp="1"/>
          </p:cNvSpPr>
          <p:nvPr>
            <p:ph idx="1"/>
          </p:nvPr>
        </p:nvSpPr>
        <p:spPr/>
        <p:txBody>
          <a:bodyPr vert="horz" lIns="91440" tIns="45720" rIns="91440" bIns="45720" rtlCol="0" anchor="t">
            <a:noAutofit/>
          </a:bodyPr>
          <a:lstStyle/>
          <a:p>
            <a:r>
              <a:rPr lang="en-US" sz="2800">
                <a:latin typeface="Aptos"/>
                <a:cs typeface="Arial"/>
              </a:rPr>
              <a:t>Dissemination strategy tied to evaluation purpose</a:t>
            </a:r>
          </a:p>
          <a:p>
            <a:r>
              <a:rPr lang="en-US" sz="2800" b="1">
                <a:solidFill>
                  <a:schemeClr val="tx2"/>
                </a:solidFill>
                <a:latin typeface="Aptos"/>
                <a:cs typeface="Arial"/>
              </a:rPr>
              <a:t>Needs assessments</a:t>
            </a:r>
            <a:r>
              <a:rPr lang="en-US" sz="2800">
                <a:latin typeface="Aptos"/>
                <a:cs typeface="Arial"/>
              </a:rPr>
              <a:t>: advocacy, policy change, funding</a:t>
            </a:r>
          </a:p>
          <a:p>
            <a:r>
              <a:rPr lang="en-US" sz="2800" b="1">
                <a:solidFill>
                  <a:schemeClr val="tx2"/>
                </a:solidFill>
                <a:latin typeface="Aptos"/>
                <a:cs typeface="Arial"/>
              </a:rPr>
              <a:t>Process evaluation</a:t>
            </a:r>
            <a:r>
              <a:rPr lang="en-US" sz="2800">
                <a:latin typeface="Aptos"/>
                <a:cs typeface="Arial"/>
              </a:rPr>
              <a:t>: process improvement, accountability</a:t>
            </a:r>
          </a:p>
          <a:p>
            <a:r>
              <a:rPr lang="en-US" sz="2800" b="1">
                <a:solidFill>
                  <a:schemeClr val="tx2"/>
                </a:solidFill>
                <a:latin typeface="Aptos"/>
                <a:cs typeface="Arial"/>
              </a:rPr>
              <a:t>Outcome evaluation</a:t>
            </a:r>
            <a:r>
              <a:rPr lang="en-US" sz="2800">
                <a:latin typeface="Aptos"/>
                <a:cs typeface="Arial"/>
              </a:rPr>
              <a:t>: inform practice recommendations</a:t>
            </a:r>
          </a:p>
          <a:p>
            <a:r>
              <a:rPr lang="en-US" sz="2800" b="1">
                <a:solidFill>
                  <a:schemeClr val="tx2"/>
                </a:solidFill>
                <a:latin typeface="Aptos"/>
                <a:cs typeface="Arial"/>
              </a:rPr>
              <a:t>Impact evaluation</a:t>
            </a:r>
            <a:r>
              <a:rPr lang="en-US" sz="2800">
                <a:latin typeface="Aptos"/>
                <a:cs typeface="Arial"/>
              </a:rPr>
              <a:t>: advocacy, policy change, funding, develop novel interventions</a:t>
            </a:r>
          </a:p>
        </p:txBody>
      </p:sp>
    </p:spTree>
    <p:extLst>
      <p:ext uri="{BB962C8B-B14F-4D97-AF65-F5344CB8AC3E}">
        <p14:creationId xmlns:p14="http://schemas.microsoft.com/office/powerpoint/2010/main" val="3180760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BAAD3-8A08-B47D-6065-ABFA08070E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DCE2082-9B9D-4337-86E9-848E2A07C79E}"/>
              </a:ext>
            </a:extLst>
          </p:cNvPr>
          <p:cNvSpPr>
            <a:spLocks noGrp="1"/>
          </p:cNvSpPr>
          <p:nvPr>
            <p:ph type="title"/>
          </p:nvPr>
        </p:nvSpPr>
        <p:spPr/>
        <p:txBody>
          <a:bodyPr/>
          <a:lstStyle/>
          <a:p>
            <a:r>
              <a:rPr lang="en-US" sz="3200">
                <a:solidFill>
                  <a:srgbClr val="000000"/>
                </a:solidFill>
                <a:latin typeface="Aptos Display"/>
              </a:rPr>
              <a:t>Using </a:t>
            </a:r>
            <a:r>
              <a:rPr lang="en-US" sz="3200" b="0" i="0" u="none" strike="noStrike">
                <a:solidFill>
                  <a:srgbClr val="000000"/>
                </a:solidFill>
                <a:effectLst/>
                <a:latin typeface="Aptos Display"/>
              </a:rPr>
              <a:t>Evaluation Findings</a:t>
            </a:r>
            <a:endParaRPr lang="en-US" sz="7200">
              <a:latin typeface="Aptos Display"/>
            </a:endParaRPr>
          </a:p>
        </p:txBody>
      </p:sp>
      <p:pic>
        <p:nvPicPr>
          <p:cNvPr id="2" name="Content Placeholder 1" descr="A close-up of a report&#10;&#10;AI-generated content may be incorrect.">
            <a:extLst>
              <a:ext uri="{FF2B5EF4-FFF2-40B4-BE49-F238E27FC236}">
                <a16:creationId xmlns:a16="http://schemas.microsoft.com/office/drawing/2014/main" id="{272DC37C-CEFE-C2C2-10B6-622071327D36}"/>
              </a:ext>
            </a:extLst>
          </p:cNvPr>
          <p:cNvPicPr>
            <a:picLocks noGrp="1" noChangeAspect="1"/>
          </p:cNvPicPr>
          <p:nvPr>
            <p:ph idx="1"/>
          </p:nvPr>
        </p:nvPicPr>
        <p:blipFill>
          <a:blip r:embed="rId3"/>
          <a:stretch>
            <a:fillRect/>
          </a:stretch>
        </p:blipFill>
        <p:spPr>
          <a:xfrm>
            <a:off x="879708" y="1366548"/>
            <a:ext cx="7378389" cy="4980877"/>
          </a:xfrm>
          <a:prstGeom prst="rect">
            <a:avLst/>
          </a:prstGeom>
        </p:spPr>
      </p:pic>
    </p:spTree>
    <p:extLst>
      <p:ext uri="{BB962C8B-B14F-4D97-AF65-F5344CB8AC3E}">
        <p14:creationId xmlns:p14="http://schemas.microsoft.com/office/powerpoint/2010/main" val="260865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56DB1-BDB6-7FD6-DC96-A98FADCE5DD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54EEFE5-CF99-4EC6-F097-4A377DBF7AF9}"/>
              </a:ext>
            </a:extLst>
          </p:cNvPr>
          <p:cNvSpPr>
            <a:spLocks noGrp="1"/>
          </p:cNvSpPr>
          <p:nvPr>
            <p:ph type="title"/>
          </p:nvPr>
        </p:nvSpPr>
        <p:spPr/>
        <p:txBody>
          <a:bodyPr/>
          <a:lstStyle/>
          <a:p>
            <a:r>
              <a:rPr lang="en-US" sz="3200">
                <a:solidFill>
                  <a:srgbClr val="000000"/>
                </a:solidFill>
                <a:latin typeface="Aptos Display"/>
              </a:rPr>
              <a:t>Using </a:t>
            </a:r>
            <a:r>
              <a:rPr lang="en-US" sz="3200" b="0" i="0" u="none" strike="noStrike">
                <a:solidFill>
                  <a:srgbClr val="000000"/>
                </a:solidFill>
                <a:effectLst/>
                <a:latin typeface="Aptos Display"/>
              </a:rPr>
              <a:t>Evaluation Findings</a:t>
            </a:r>
            <a:endParaRPr lang="en-US" sz="7200">
              <a:latin typeface="Aptos Display"/>
            </a:endParaRPr>
          </a:p>
        </p:txBody>
      </p:sp>
      <p:pic>
        <p:nvPicPr>
          <p:cNvPr id="2" name="Content Placeholder 1" descr="A close-up of a report&#10;&#10;AI-generated content may be incorrect.">
            <a:extLst>
              <a:ext uri="{FF2B5EF4-FFF2-40B4-BE49-F238E27FC236}">
                <a16:creationId xmlns:a16="http://schemas.microsoft.com/office/drawing/2014/main" id="{86554340-7889-A978-A452-312777252F45}"/>
              </a:ext>
            </a:extLst>
          </p:cNvPr>
          <p:cNvPicPr>
            <a:picLocks noGrp="1" noChangeAspect="1"/>
          </p:cNvPicPr>
          <p:nvPr>
            <p:ph idx="1"/>
          </p:nvPr>
        </p:nvPicPr>
        <p:blipFill>
          <a:blip r:embed="rId3"/>
          <a:stretch>
            <a:fillRect/>
          </a:stretch>
        </p:blipFill>
        <p:spPr>
          <a:xfrm>
            <a:off x="879708" y="1366548"/>
            <a:ext cx="7378389" cy="4980877"/>
          </a:xfrm>
          <a:prstGeom prst="rect">
            <a:avLst/>
          </a:prstGeom>
        </p:spPr>
      </p:pic>
      <p:cxnSp>
        <p:nvCxnSpPr>
          <p:cNvPr id="4" name="Straight Arrow Connector 3">
            <a:extLst>
              <a:ext uri="{FF2B5EF4-FFF2-40B4-BE49-F238E27FC236}">
                <a16:creationId xmlns:a16="http://schemas.microsoft.com/office/drawing/2014/main" id="{3B59E2CD-E0D4-8EB2-A13F-A4DAB761E3B4}"/>
              </a:ext>
            </a:extLst>
          </p:cNvPr>
          <p:cNvCxnSpPr/>
          <p:nvPr/>
        </p:nvCxnSpPr>
        <p:spPr>
          <a:xfrm flipV="1">
            <a:off x="3081269" y="2869259"/>
            <a:ext cx="579453" cy="1056753"/>
          </a:xfrm>
          <a:prstGeom prst="straightConnector1">
            <a:avLst/>
          </a:prstGeom>
          <a:ln w="28575">
            <a:solidFill>
              <a:srgbClr val="9C0099">
                <a:alpha val="78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122D6F8-D3F0-C5FE-E13F-D58BE98B9F64}"/>
              </a:ext>
            </a:extLst>
          </p:cNvPr>
          <p:cNvCxnSpPr>
            <a:cxnSpLocks/>
          </p:cNvCxnSpPr>
          <p:nvPr/>
        </p:nvCxnSpPr>
        <p:spPr>
          <a:xfrm>
            <a:off x="3081269" y="3963032"/>
            <a:ext cx="570198" cy="1247756"/>
          </a:xfrm>
          <a:prstGeom prst="straightConnector1">
            <a:avLst/>
          </a:prstGeom>
          <a:ln w="28575">
            <a:solidFill>
              <a:srgbClr val="9C0099">
                <a:alpha val="78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4C61EEF-7BF1-B3D5-8952-2C37900CC1BA}"/>
              </a:ext>
            </a:extLst>
          </p:cNvPr>
          <p:cNvCxnSpPr>
            <a:cxnSpLocks/>
          </p:cNvCxnSpPr>
          <p:nvPr/>
        </p:nvCxnSpPr>
        <p:spPr>
          <a:xfrm>
            <a:off x="3072013" y="4897792"/>
            <a:ext cx="514668" cy="516606"/>
          </a:xfrm>
          <a:prstGeom prst="straightConnector1">
            <a:avLst/>
          </a:prstGeom>
          <a:ln w="28575">
            <a:solidFill>
              <a:srgbClr val="D6D300">
                <a:alpha val="93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77FC0B2-A680-A5FA-8859-FF2019B04BF7}"/>
              </a:ext>
            </a:extLst>
          </p:cNvPr>
          <p:cNvCxnSpPr>
            <a:cxnSpLocks/>
          </p:cNvCxnSpPr>
          <p:nvPr/>
        </p:nvCxnSpPr>
        <p:spPr>
          <a:xfrm flipV="1">
            <a:off x="3081268" y="3618916"/>
            <a:ext cx="486903" cy="1278876"/>
          </a:xfrm>
          <a:prstGeom prst="straightConnector1">
            <a:avLst/>
          </a:prstGeom>
          <a:ln w="28575">
            <a:solidFill>
              <a:srgbClr val="D6D300">
                <a:alpha val="93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A3A71D-C225-666D-5659-7DB757303012}"/>
              </a:ext>
            </a:extLst>
          </p:cNvPr>
          <p:cNvCxnSpPr>
            <a:cxnSpLocks/>
          </p:cNvCxnSpPr>
          <p:nvPr/>
        </p:nvCxnSpPr>
        <p:spPr>
          <a:xfrm flipV="1">
            <a:off x="3155308" y="4164963"/>
            <a:ext cx="422118" cy="260820"/>
          </a:xfrm>
          <a:prstGeom prst="straightConnector1">
            <a:avLst/>
          </a:prstGeom>
          <a:ln w="28575">
            <a:solidFill>
              <a:srgbClr val="005B8C">
                <a:alpha val="71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5B75BD8-D4DC-78D1-0565-8D538FDE81E3}"/>
              </a:ext>
            </a:extLst>
          </p:cNvPr>
          <p:cNvCxnSpPr>
            <a:cxnSpLocks/>
          </p:cNvCxnSpPr>
          <p:nvPr/>
        </p:nvCxnSpPr>
        <p:spPr>
          <a:xfrm>
            <a:off x="3146052" y="4425783"/>
            <a:ext cx="431374" cy="192676"/>
          </a:xfrm>
          <a:prstGeom prst="straightConnector1">
            <a:avLst/>
          </a:prstGeom>
          <a:ln w="28575">
            <a:solidFill>
              <a:srgbClr val="005B8C">
                <a:alpha val="71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47F03CC-8F7C-15C3-9867-89D0783F49AD}"/>
              </a:ext>
            </a:extLst>
          </p:cNvPr>
          <p:cNvCxnSpPr>
            <a:cxnSpLocks/>
          </p:cNvCxnSpPr>
          <p:nvPr/>
        </p:nvCxnSpPr>
        <p:spPr>
          <a:xfrm flipV="1">
            <a:off x="2988715" y="2387989"/>
            <a:ext cx="579454" cy="1047502"/>
          </a:xfrm>
          <a:prstGeom prst="straightConnector1">
            <a:avLst/>
          </a:prstGeom>
          <a:ln w="28575">
            <a:solidFill>
              <a:srgbClr val="00D431">
                <a:alpha val="52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B859D9D-265B-B637-639B-673ED2DBCC5A}"/>
              </a:ext>
            </a:extLst>
          </p:cNvPr>
          <p:cNvCxnSpPr>
            <a:cxnSpLocks/>
          </p:cNvCxnSpPr>
          <p:nvPr/>
        </p:nvCxnSpPr>
        <p:spPr>
          <a:xfrm>
            <a:off x="2988715" y="3444746"/>
            <a:ext cx="588709" cy="2423144"/>
          </a:xfrm>
          <a:prstGeom prst="straightConnector1">
            <a:avLst/>
          </a:prstGeom>
          <a:ln w="28575">
            <a:solidFill>
              <a:srgbClr val="00D431">
                <a:alpha val="52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32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3D18E-72F0-FAEE-BEB3-50EA25EA676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F7803DD-141E-458E-8336-C00174F130ED}"/>
              </a:ext>
            </a:extLst>
          </p:cNvPr>
          <p:cNvSpPr>
            <a:spLocks noGrp="1"/>
          </p:cNvSpPr>
          <p:nvPr>
            <p:ph type="title"/>
          </p:nvPr>
        </p:nvSpPr>
        <p:spPr/>
        <p:txBody>
          <a:bodyPr/>
          <a:lstStyle/>
          <a:p>
            <a:r>
              <a:rPr lang="en-US" sz="3200">
                <a:solidFill>
                  <a:srgbClr val="000000"/>
                </a:solidFill>
                <a:latin typeface="Aptos Display"/>
              </a:rPr>
              <a:t>Ready to Begin?</a:t>
            </a:r>
            <a:endParaRPr lang="en-US" sz="3200">
              <a:highlight>
                <a:srgbClr val="FFFF00"/>
              </a:highlight>
              <a:latin typeface="Aptos Display"/>
            </a:endParaRPr>
          </a:p>
        </p:txBody>
      </p:sp>
      <p:sp>
        <p:nvSpPr>
          <p:cNvPr id="3" name="Content Placeholder 2">
            <a:extLst>
              <a:ext uri="{FF2B5EF4-FFF2-40B4-BE49-F238E27FC236}">
                <a16:creationId xmlns:a16="http://schemas.microsoft.com/office/drawing/2014/main" id="{B46D4A84-1844-ABD1-8F1A-565EE3846C7A}"/>
              </a:ext>
            </a:extLst>
          </p:cNvPr>
          <p:cNvSpPr>
            <a:spLocks noGrp="1"/>
          </p:cNvSpPr>
          <p:nvPr>
            <p:ph idx="1"/>
          </p:nvPr>
        </p:nvSpPr>
        <p:spPr/>
        <p:txBody>
          <a:bodyPr vert="horz" lIns="91440" tIns="45720" rIns="91440" bIns="45720" rtlCol="0" anchor="t">
            <a:noAutofit/>
          </a:bodyPr>
          <a:lstStyle/>
          <a:p>
            <a:r>
              <a:rPr lang="en-US" b="1">
                <a:solidFill>
                  <a:schemeClr val="tx2"/>
                </a:solidFill>
                <a:latin typeface="Aptos"/>
                <a:cs typeface="Arial"/>
              </a:rPr>
              <a:t>First steps</a:t>
            </a:r>
            <a:r>
              <a:rPr lang="en-US">
                <a:latin typeface="Aptos"/>
                <a:cs typeface="Arial"/>
              </a:rPr>
              <a:t>:</a:t>
            </a:r>
            <a:endParaRPr lang="en-US" sz="3600"/>
          </a:p>
          <a:p>
            <a:pPr lvl="1">
              <a:buFont typeface="Courier New" charset="0"/>
              <a:buChar char="o"/>
            </a:pPr>
            <a:r>
              <a:rPr lang="en-US">
                <a:latin typeface="Aptos"/>
                <a:cs typeface="Arial"/>
              </a:rPr>
              <a:t>Consider the research questions you want to address</a:t>
            </a:r>
            <a:endParaRPr lang="en-US" sz="3200">
              <a:cs typeface="Arial"/>
            </a:endParaRPr>
          </a:p>
          <a:p>
            <a:pPr lvl="1">
              <a:buFont typeface="Courier New" charset="0"/>
              <a:buChar char="o"/>
            </a:pPr>
            <a:r>
              <a:rPr lang="en-US">
                <a:latin typeface="Aptos"/>
                <a:cs typeface="Arial"/>
              </a:rPr>
              <a:t>Establish a team and engage stakeholders early</a:t>
            </a:r>
          </a:p>
          <a:p>
            <a:r>
              <a:rPr lang="en-US" b="1">
                <a:solidFill>
                  <a:schemeClr val="tx2"/>
                </a:solidFill>
                <a:latin typeface="Aptos"/>
                <a:cs typeface="Arial"/>
              </a:rPr>
              <a:t>Questions?</a:t>
            </a:r>
            <a:endParaRPr lang="en-US" sz="3600" b="1">
              <a:solidFill>
                <a:schemeClr val="tx2"/>
              </a:solidFill>
              <a:latin typeface="Arial"/>
              <a:cs typeface="Arial"/>
            </a:endParaRPr>
          </a:p>
          <a:p>
            <a:pPr lvl="1">
              <a:buFont typeface="Courier New" charset="0"/>
              <a:buChar char="o"/>
            </a:pPr>
            <a:r>
              <a:rPr lang="en-US">
                <a:latin typeface="Aptos"/>
                <a:cs typeface="Arial"/>
              </a:rPr>
              <a:t>Contact us! </a:t>
            </a:r>
          </a:p>
          <a:p>
            <a:pPr lvl="2">
              <a:buFont typeface="Wingdings" charset="0"/>
              <a:buChar char="§"/>
            </a:pPr>
            <a:r>
              <a:rPr lang="en-US" b="1">
                <a:solidFill>
                  <a:schemeClr val="tx2"/>
                </a:solidFill>
                <a:latin typeface="Aptos"/>
                <a:cs typeface="Arial"/>
              </a:rPr>
              <a:t>216-368-3424</a:t>
            </a:r>
            <a:endParaRPr lang="en-US" sz="2800" b="1">
              <a:solidFill>
                <a:schemeClr val="tx2"/>
              </a:solidFill>
              <a:cs typeface="Arial"/>
            </a:endParaRPr>
          </a:p>
          <a:p>
            <a:pPr lvl="2">
              <a:buFont typeface="Wingdings" charset="0"/>
              <a:buChar char="§"/>
            </a:pPr>
            <a:r>
              <a:rPr lang="en-US" b="1">
                <a:solidFill>
                  <a:schemeClr val="tx2"/>
                </a:solidFill>
                <a:latin typeface="Aptos"/>
                <a:cs typeface="Arial"/>
              </a:rPr>
              <a:t>PovertyCenter@case.edu</a:t>
            </a:r>
          </a:p>
          <a:p>
            <a:pPr lvl="1">
              <a:buFont typeface="Courier New" charset="0"/>
              <a:buChar char="o"/>
            </a:pPr>
            <a:endParaRPr lang="en-US">
              <a:latin typeface="Aptos"/>
              <a:cs typeface="Arial"/>
            </a:endParaRPr>
          </a:p>
        </p:txBody>
      </p:sp>
    </p:spTree>
    <p:extLst>
      <p:ext uri="{BB962C8B-B14F-4D97-AF65-F5344CB8AC3E}">
        <p14:creationId xmlns:p14="http://schemas.microsoft.com/office/powerpoint/2010/main" val="3437116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B6BE-EF23-18E0-09FC-328F3C29B861}"/>
              </a:ext>
            </a:extLst>
          </p:cNvPr>
          <p:cNvSpPr>
            <a:spLocks noGrp="1"/>
          </p:cNvSpPr>
          <p:nvPr>
            <p:ph type="title"/>
          </p:nvPr>
        </p:nvSpPr>
        <p:spPr/>
        <p:txBody>
          <a:bodyPr/>
          <a:lstStyle/>
          <a:p>
            <a:r>
              <a:rPr lang="en-US" sz="3200">
                <a:latin typeface="Aptos Display"/>
                <a:cs typeface="Arial"/>
              </a:rPr>
              <a:t>Thank You!</a:t>
            </a:r>
          </a:p>
        </p:txBody>
      </p:sp>
      <p:sp>
        <p:nvSpPr>
          <p:cNvPr id="3" name="Content Placeholder 2">
            <a:extLst>
              <a:ext uri="{FF2B5EF4-FFF2-40B4-BE49-F238E27FC236}">
                <a16:creationId xmlns:a16="http://schemas.microsoft.com/office/drawing/2014/main" id="{AB83D3F1-614D-4B23-2459-88342E7F60E3}"/>
              </a:ext>
            </a:extLst>
          </p:cNvPr>
          <p:cNvSpPr>
            <a:spLocks noGrp="1"/>
          </p:cNvSpPr>
          <p:nvPr>
            <p:ph idx="1"/>
          </p:nvPr>
        </p:nvSpPr>
        <p:spPr/>
        <p:txBody>
          <a:bodyPr vert="horz" lIns="91440" tIns="45720" rIns="91440" bIns="45720" rtlCol="0" anchor="t">
            <a:noAutofit/>
          </a:bodyPr>
          <a:lstStyle/>
          <a:p>
            <a:r>
              <a:rPr lang="en-US">
                <a:latin typeface="Aptos"/>
                <a:cs typeface="Arial"/>
              </a:rPr>
              <a:t>Educational Service Center of Northeast Ohio – funder</a:t>
            </a:r>
          </a:p>
          <a:p>
            <a:r>
              <a:rPr lang="en-US">
                <a:latin typeface="Aptos"/>
                <a:cs typeface="Arial"/>
              </a:rPr>
              <a:t>Ohio School-Based Health Alliance</a:t>
            </a:r>
          </a:p>
          <a:p>
            <a:r>
              <a:rPr lang="en-US">
                <a:latin typeface="Aptos"/>
                <a:cs typeface="Arial"/>
              </a:rPr>
              <a:t>School-Based Health Center Steering Committee: The Gund Foundation, MetroHealth / Better Health Partnership, Ohio Dept of Mental Health, Northeast Ohio school superintendents, </a:t>
            </a:r>
          </a:p>
          <a:p>
            <a:endParaRPr lang="en-US">
              <a:latin typeface="Aptos"/>
              <a:cs typeface="Arial"/>
            </a:endParaRPr>
          </a:p>
        </p:txBody>
      </p:sp>
    </p:spTree>
    <p:extLst>
      <p:ext uri="{BB962C8B-B14F-4D97-AF65-F5344CB8AC3E}">
        <p14:creationId xmlns:p14="http://schemas.microsoft.com/office/powerpoint/2010/main" val="131116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72399-7E91-55AC-1EFF-AEB3465ADD6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EFEC74D-A7E5-C557-1446-0BD1EEC4A627}"/>
              </a:ext>
            </a:extLst>
          </p:cNvPr>
          <p:cNvSpPr>
            <a:spLocks noGrp="1"/>
          </p:cNvSpPr>
          <p:nvPr>
            <p:ph type="title"/>
          </p:nvPr>
        </p:nvSpPr>
        <p:spPr/>
        <p:txBody>
          <a:bodyPr/>
          <a:lstStyle/>
          <a:p>
            <a:r>
              <a:rPr lang="en-US" sz="3200">
                <a:solidFill>
                  <a:srgbClr val="000000"/>
                </a:solidFill>
                <a:latin typeface="Aptos Display"/>
              </a:rPr>
              <a:t>What are Data? (</a:t>
            </a:r>
            <a:r>
              <a:rPr lang="en-US" sz="3200" err="1">
                <a:solidFill>
                  <a:srgbClr val="000000"/>
                </a:solidFill>
                <a:latin typeface="Aptos Display"/>
              </a:rPr>
              <a:t>Con't</a:t>
            </a:r>
            <a:r>
              <a:rPr lang="en-US" sz="3200">
                <a:solidFill>
                  <a:srgbClr val="000000"/>
                </a:solidFill>
                <a:latin typeface="Aptos Display"/>
              </a:rPr>
              <a:t>)</a:t>
            </a:r>
            <a:endParaRPr lang="en-US" sz="3200">
              <a:highlight>
                <a:srgbClr val="FFFF00"/>
              </a:highlight>
              <a:latin typeface="Aptos Display"/>
            </a:endParaRPr>
          </a:p>
        </p:txBody>
      </p:sp>
      <p:sp>
        <p:nvSpPr>
          <p:cNvPr id="3" name="Content Placeholder 2">
            <a:extLst>
              <a:ext uri="{FF2B5EF4-FFF2-40B4-BE49-F238E27FC236}">
                <a16:creationId xmlns:a16="http://schemas.microsoft.com/office/drawing/2014/main" id="{9B39384D-53BE-1AC6-DDC4-41FC9F5225DE}"/>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sp>
        <p:nvSpPr>
          <p:cNvPr id="4" name="Content Placeholder 2">
            <a:extLst>
              <a:ext uri="{FF2B5EF4-FFF2-40B4-BE49-F238E27FC236}">
                <a16:creationId xmlns:a16="http://schemas.microsoft.com/office/drawing/2014/main" id="{692AB090-CA6D-C157-FFEF-AA9AB9432209}"/>
              </a:ext>
            </a:extLst>
          </p:cNvPr>
          <p:cNvSpPr txBox="1">
            <a:spLocks/>
          </p:cNvSpPr>
          <p:nvPr/>
        </p:nvSpPr>
        <p:spPr>
          <a:xfrm>
            <a:off x="609600" y="1528677"/>
            <a:ext cx="8229600" cy="4646155"/>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Aptos"/>
                <a:cs typeface="Arial"/>
              </a:rPr>
              <a:t>Data is one way to </a:t>
            </a:r>
            <a:r>
              <a:rPr lang="en-US" b="1">
                <a:solidFill>
                  <a:schemeClr val="tx2"/>
                </a:solidFill>
                <a:latin typeface="Aptos"/>
                <a:cs typeface="Arial"/>
              </a:rPr>
              <a:t>tell your story</a:t>
            </a:r>
            <a:endParaRPr lang="en-US" sz="4000"/>
          </a:p>
          <a:p>
            <a:r>
              <a:rPr lang="en-US">
                <a:latin typeface="Aptos"/>
                <a:cs typeface="Arial"/>
              </a:rPr>
              <a:t>Data is a way to represent </a:t>
            </a:r>
            <a:r>
              <a:rPr lang="en-US" b="1">
                <a:solidFill>
                  <a:schemeClr val="tx2"/>
                </a:solidFill>
                <a:latin typeface="Aptos"/>
                <a:cs typeface="Arial"/>
              </a:rPr>
              <a:t>people</a:t>
            </a:r>
            <a:r>
              <a:rPr lang="en-US">
                <a:solidFill>
                  <a:schemeClr val="tx2"/>
                </a:solidFill>
                <a:latin typeface="Aptos"/>
                <a:cs typeface="Arial"/>
              </a:rPr>
              <a:t> </a:t>
            </a:r>
            <a:r>
              <a:rPr lang="en-US">
                <a:latin typeface="Aptos"/>
                <a:cs typeface="Arial"/>
              </a:rPr>
              <a:t>and their </a:t>
            </a:r>
            <a:r>
              <a:rPr lang="en-US" b="1">
                <a:solidFill>
                  <a:schemeClr val="tx2"/>
                </a:solidFill>
                <a:latin typeface="Aptos"/>
                <a:cs typeface="Arial"/>
              </a:rPr>
              <a:t>experiences</a:t>
            </a:r>
          </a:p>
          <a:p>
            <a:pPr marL="0" indent="0">
              <a:buNone/>
            </a:pPr>
            <a:endParaRPr lang="en-US">
              <a:solidFill>
                <a:schemeClr val="tx2"/>
              </a:solidFill>
              <a:latin typeface="Aptos"/>
              <a:cs typeface="Arial"/>
            </a:endParaRPr>
          </a:p>
          <a:p>
            <a:pPr marL="514350" lvl="1" indent="0">
              <a:buNone/>
            </a:pPr>
            <a:endParaRPr lang="en-US">
              <a:latin typeface="Aptos"/>
              <a:cs typeface="Arial"/>
            </a:endParaRPr>
          </a:p>
          <a:p>
            <a:pPr lvl="1"/>
            <a:endParaRPr lang="en-US">
              <a:latin typeface="Aptos"/>
              <a:cs typeface="Arial"/>
            </a:endParaRPr>
          </a:p>
        </p:txBody>
      </p:sp>
    </p:spTree>
    <p:extLst>
      <p:ext uri="{BB962C8B-B14F-4D97-AF65-F5344CB8AC3E}">
        <p14:creationId xmlns:p14="http://schemas.microsoft.com/office/powerpoint/2010/main" val="3240151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9175-57EF-C1FC-47A4-B47EF74E3D2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D95E73C-B85C-E621-ECDA-B02AA1D8B4BA}"/>
              </a:ext>
            </a:extLst>
          </p:cNvPr>
          <p:cNvSpPr>
            <a:spLocks noGrp="1"/>
          </p:cNvSpPr>
          <p:nvPr>
            <p:ph type="title"/>
          </p:nvPr>
        </p:nvSpPr>
        <p:spPr/>
        <p:txBody>
          <a:bodyPr/>
          <a:lstStyle/>
          <a:p>
            <a:r>
              <a:rPr lang="en-US" sz="3200">
                <a:solidFill>
                  <a:srgbClr val="000000"/>
                </a:solidFill>
                <a:latin typeface="Aptos Display"/>
              </a:rPr>
              <a:t>References</a:t>
            </a:r>
            <a:endParaRPr lang="en-US" sz="3200">
              <a:latin typeface="Aptos Display"/>
            </a:endParaRPr>
          </a:p>
        </p:txBody>
      </p:sp>
      <p:pic>
        <p:nvPicPr>
          <p:cNvPr id="5" name="Picture 4" descr="A screenshot of a computer&#10;&#10;AI-generated content may be incorrect.">
            <a:extLst>
              <a:ext uri="{FF2B5EF4-FFF2-40B4-BE49-F238E27FC236}">
                <a16:creationId xmlns:a16="http://schemas.microsoft.com/office/drawing/2014/main" id="{B2E5D3B2-7205-18D7-D2C6-35C3A7459E5B}"/>
              </a:ext>
            </a:extLst>
          </p:cNvPr>
          <p:cNvPicPr>
            <a:picLocks noChangeAspect="1"/>
          </p:cNvPicPr>
          <p:nvPr/>
        </p:nvPicPr>
        <p:blipFill>
          <a:blip r:embed="rId2"/>
          <a:stretch>
            <a:fillRect/>
          </a:stretch>
        </p:blipFill>
        <p:spPr>
          <a:xfrm>
            <a:off x="1685925" y="1377398"/>
            <a:ext cx="5772150" cy="5295900"/>
          </a:xfrm>
          <a:prstGeom prst="rect">
            <a:avLst/>
          </a:prstGeom>
          <a:ln w="12700">
            <a:solidFill>
              <a:schemeClr val="bg1"/>
            </a:solidFill>
          </a:ln>
        </p:spPr>
      </p:pic>
    </p:spTree>
    <p:extLst>
      <p:ext uri="{BB962C8B-B14F-4D97-AF65-F5344CB8AC3E}">
        <p14:creationId xmlns:p14="http://schemas.microsoft.com/office/powerpoint/2010/main" val="2018276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F960-6C09-1C0F-3F72-2E06D59E5B4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AA006EC-FBCB-130E-85D4-05CF8540D13F}"/>
              </a:ext>
            </a:extLst>
          </p:cNvPr>
          <p:cNvSpPr>
            <a:spLocks noGrp="1"/>
          </p:cNvSpPr>
          <p:nvPr>
            <p:ph type="title"/>
          </p:nvPr>
        </p:nvSpPr>
        <p:spPr/>
        <p:txBody>
          <a:bodyPr/>
          <a:lstStyle/>
          <a:p>
            <a:r>
              <a:rPr lang="en-US" sz="3200">
                <a:solidFill>
                  <a:srgbClr val="000000"/>
                </a:solidFill>
                <a:latin typeface="Aptos Display"/>
              </a:rPr>
              <a:t>References (</a:t>
            </a:r>
            <a:r>
              <a:rPr lang="en-US" sz="3200" err="1">
                <a:solidFill>
                  <a:srgbClr val="000000"/>
                </a:solidFill>
                <a:latin typeface="Aptos Display"/>
              </a:rPr>
              <a:t>Con't</a:t>
            </a:r>
            <a:r>
              <a:rPr lang="en-US" sz="3200">
                <a:solidFill>
                  <a:srgbClr val="000000"/>
                </a:solidFill>
                <a:latin typeface="Aptos Display"/>
              </a:rPr>
              <a:t>)</a:t>
            </a:r>
            <a:endParaRPr lang="en-US" sz="3200">
              <a:latin typeface="Aptos Display"/>
            </a:endParaRPr>
          </a:p>
        </p:txBody>
      </p:sp>
      <p:pic>
        <p:nvPicPr>
          <p:cNvPr id="9" name="Picture 8" descr="A screenshot of a computer&#10;&#10;AI-generated content may be incorrect.">
            <a:extLst>
              <a:ext uri="{FF2B5EF4-FFF2-40B4-BE49-F238E27FC236}">
                <a16:creationId xmlns:a16="http://schemas.microsoft.com/office/drawing/2014/main" id="{355733B2-9A18-3AE7-194B-693664952C23}"/>
              </a:ext>
            </a:extLst>
          </p:cNvPr>
          <p:cNvPicPr>
            <a:picLocks noChangeAspect="1"/>
          </p:cNvPicPr>
          <p:nvPr/>
        </p:nvPicPr>
        <p:blipFill>
          <a:blip r:embed="rId2"/>
          <a:stretch>
            <a:fillRect/>
          </a:stretch>
        </p:blipFill>
        <p:spPr>
          <a:xfrm>
            <a:off x="1738312" y="1602892"/>
            <a:ext cx="5667375" cy="4124325"/>
          </a:xfrm>
          <a:prstGeom prst="rect">
            <a:avLst/>
          </a:prstGeom>
          <a:ln w="12700">
            <a:solidFill>
              <a:schemeClr val="bg1"/>
            </a:solidFill>
          </a:ln>
        </p:spPr>
      </p:pic>
    </p:spTree>
    <p:extLst>
      <p:ext uri="{BB962C8B-B14F-4D97-AF65-F5344CB8AC3E}">
        <p14:creationId xmlns:p14="http://schemas.microsoft.com/office/powerpoint/2010/main" val="19520857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E8190-799A-E9C9-C878-F1D04F82253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37595C9-6843-7541-97D7-BFCD12E96BD5}"/>
              </a:ext>
            </a:extLst>
          </p:cNvPr>
          <p:cNvSpPr>
            <a:spLocks noGrp="1"/>
          </p:cNvSpPr>
          <p:nvPr>
            <p:ph type="title"/>
          </p:nvPr>
        </p:nvSpPr>
        <p:spPr/>
        <p:txBody>
          <a:bodyPr/>
          <a:lstStyle/>
          <a:p>
            <a:r>
              <a:rPr lang="en-US" sz="3200" dirty="0">
                <a:solidFill>
                  <a:srgbClr val="000000"/>
                </a:solidFill>
                <a:latin typeface="Aptos Display"/>
              </a:rPr>
              <a:t>Additional Resources</a:t>
            </a:r>
            <a:endParaRPr lang="en-US" sz="3200" dirty="0">
              <a:latin typeface="Aptos Display"/>
            </a:endParaRPr>
          </a:p>
        </p:txBody>
      </p:sp>
      <p:sp>
        <p:nvSpPr>
          <p:cNvPr id="3" name="Content Placeholder 2">
            <a:extLst>
              <a:ext uri="{FF2B5EF4-FFF2-40B4-BE49-F238E27FC236}">
                <a16:creationId xmlns:a16="http://schemas.microsoft.com/office/drawing/2014/main" id="{AE0A0FD4-56C9-ED59-D4ED-4629E4EC1035}"/>
              </a:ext>
            </a:extLst>
          </p:cNvPr>
          <p:cNvSpPr>
            <a:spLocks noGrp="1"/>
          </p:cNvSpPr>
          <p:nvPr>
            <p:ph idx="1"/>
          </p:nvPr>
        </p:nvSpPr>
        <p:spPr>
          <a:xfrm>
            <a:off x="457200" y="1600200"/>
            <a:ext cx="8143336" cy="4525963"/>
          </a:xfrm>
        </p:spPr>
        <p:txBody>
          <a:bodyPr vert="horz" lIns="91440" tIns="45720" rIns="91440" bIns="45720" rtlCol="0" anchor="t">
            <a:noAutofit/>
          </a:bodyPr>
          <a:lstStyle/>
          <a:p>
            <a:pPr marL="0" indent="0">
              <a:spcBef>
                <a:spcPts val="0"/>
              </a:spcBef>
              <a:buNone/>
            </a:pPr>
            <a:endParaRPr lang="en-US" sz="1200">
              <a:latin typeface="Aptos"/>
              <a:cs typeface="Arial"/>
            </a:endParaRPr>
          </a:p>
          <a:p>
            <a:pPr marL="0" indent="0">
              <a:buNone/>
            </a:pPr>
            <a:endParaRPr lang="en-US" sz="1200">
              <a:latin typeface="Aptos"/>
              <a:cs typeface="Arial"/>
            </a:endParaRPr>
          </a:p>
          <a:p>
            <a:pPr marL="0" indent="0">
              <a:buNone/>
            </a:pPr>
            <a:endParaRPr lang="en-US" sz="1200">
              <a:latin typeface="Aptos"/>
              <a:cs typeface="Arial"/>
            </a:endParaRPr>
          </a:p>
          <a:p>
            <a:pPr>
              <a:buAutoNum type="arabicPeriod"/>
            </a:pPr>
            <a:endParaRPr lang="en-US" sz="1200">
              <a:latin typeface="Aptos"/>
              <a:cs typeface="Arial"/>
            </a:endParaRPr>
          </a:p>
          <a:p>
            <a:pPr marL="228600" indent="-228600">
              <a:buAutoNum type="arabicPeriod"/>
            </a:pPr>
            <a:endParaRPr lang="en-US" sz="1200">
              <a:latin typeface="Aptos"/>
              <a:cs typeface="Arial"/>
            </a:endParaRPr>
          </a:p>
          <a:p>
            <a:pPr marL="228600" indent="-228600">
              <a:buAutoNum type="arabicPeriod"/>
            </a:pPr>
            <a:endParaRPr lang="en-US" sz="1200">
              <a:latin typeface="Aptos"/>
              <a:cs typeface="Arial"/>
            </a:endParaRPr>
          </a:p>
          <a:p>
            <a:pPr marL="514350" indent="-514350">
              <a:buAutoNum type="arabicPeriod"/>
            </a:pPr>
            <a:endParaRPr lang="en-US" sz="1200">
              <a:latin typeface="Aptos"/>
              <a:cs typeface="Arial"/>
            </a:endParaRPr>
          </a:p>
          <a:p>
            <a:pPr marL="514350" indent="-514350">
              <a:buAutoNum type="arabicPeriod"/>
            </a:pPr>
            <a:endParaRPr lang="en-US" sz="1200">
              <a:latin typeface="Aptos"/>
              <a:cs typeface="Arial"/>
            </a:endParaRPr>
          </a:p>
          <a:p>
            <a:pPr marL="514350" indent="-514350">
              <a:buAutoNum type="arabicPeriod"/>
            </a:pPr>
            <a:endParaRPr lang="en-US" sz="1200">
              <a:latin typeface="Aptos"/>
              <a:cs typeface="Arial"/>
            </a:endParaRPr>
          </a:p>
          <a:p>
            <a:pPr marL="514350" indent="-514350">
              <a:buAutoNum type="arabicPeriod"/>
            </a:pPr>
            <a:endParaRPr lang="en-US" sz="1200">
              <a:latin typeface="Aptos"/>
              <a:cs typeface="Arial"/>
            </a:endParaRPr>
          </a:p>
          <a:p>
            <a:pPr marL="514350" indent="-514350">
              <a:buAutoNum type="arabicPeriod"/>
            </a:pPr>
            <a:endParaRPr lang="en-US" sz="2800">
              <a:latin typeface="Aptos"/>
              <a:cs typeface="Arial"/>
            </a:endParaRPr>
          </a:p>
        </p:txBody>
      </p:sp>
      <p:sp>
        <p:nvSpPr>
          <p:cNvPr id="4" name="Content Placeholder 2">
            <a:extLst>
              <a:ext uri="{FF2B5EF4-FFF2-40B4-BE49-F238E27FC236}">
                <a16:creationId xmlns:a16="http://schemas.microsoft.com/office/drawing/2014/main" id="{4381DB4C-ABFF-FBBB-EDCA-3BC49C215CCB}"/>
              </a:ext>
            </a:extLst>
          </p:cNvPr>
          <p:cNvSpPr txBox="1">
            <a:spLocks/>
          </p:cNvSpPr>
          <p:nvPr/>
        </p:nvSpPr>
        <p:spPr>
          <a:xfrm>
            <a:off x="457200" y="1600200"/>
            <a:ext cx="8229600" cy="4525963"/>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solidFill>
                  <a:schemeClr val="tx2"/>
                </a:solidFill>
                <a:latin typeface="Aptos"/>
                <a:cs typeface="Arial"/>
              </a:rPr>
              <a:t>Resources:</a:t>
            </a:r>
          </a:p>
          <a:p>
            <a:pPr lvl="1"/>
            <a:r>
              <a:rPr lang="en-US" sz="1200" dirty="0">
                <a:solidFill>
                  <a:schemeClr val="tx2"/>
                </a:solidFill>
                <a:latin typeface="Aptos"/>
                <a:ea typeface="+mn-lt"/>
                <a:cs typeface="+mn-lt"/>
              </a:rPr>
              <a:t>Brindis, C.D., Kaplan, D.W., Phibbs, S.L. (n.d.). A Guidebook for Evaluating School-Based Health Centers. </a:t>
            </a:r>
            <a:r>
              <a:rPr lang="en-US" sz="1200" dirty="0">
                <a:solidFill>
                  <a:schemeClr val="tx2"/>
                </a:solidFill>
                <a:latin typeface="Aptos"/>
                <a:ea typeface="+mn-lt"/>
                <a:cs typeface="+mn-lt"/>
                <a:hlinkClick r:id="rId2">
                  <a:extLst>
                    <a:ext uri="{A12FA001-AC4F-418D-AE19-62706E023703}">
                      <ahyp:hlinkClr xmlns:ahyp="http://schemas.microsoft.com/office/drawing/2018/hyperlinkcolor" val="tx"/>
                    </a:ext>
                  </a:extLst>
                </a:hlinkClick>
              </a:rPr>
              <a:t>http://ww2.nasbhc.org/RoadMap/PlanningandEvaluation/Evaluation/Guidebook%20for%20Evaluating%20SBHCs.pdf</a:t>
            </a:r>
            <a:r>
              <a:rPr lang="en-US" sz="1200" dirty="0">
                <a:solidFill>
                  <a:schemeClr val="tx2"/>
                </a:solidFill>
                <a:latin typeface="Aptos"/>
                <a:ea typeface="+mn-lt"/>
                <a:cs typeface="+mn-lt"/>
              </a:rPr>
              <a:t>  </a:t>
            </a:r>
            <a:endParaRPr lang="en-US" sz="1200" b="1" dirty="0">
              <a:solidFill>
                <a:schemeClr val="tx2"/>
              </a:solidFill>
              <a:latin typeface="Aptos"/>
              <a:cs typeface="Arial"/>
            </a:endParaRPr>
          </a:p>
          <a:p>
            <a:pPr lvl="1"/>
            <a:r>
              <a:rPr lang="en-US" sz="1200" dirty="0">
                <a:solidFill>
                  <a:schemeClr val="tx2"/>
                </a:solidFill>
                <a:latin typeface="Aptos"/>
                <a:ea typeface="+mn-lt"/>
                <a:cs typeface="+mn-lt"/>
              </a:rPr>
              <a:t>Bersamin, M., Garbers, S., Gold, M. A., </a:t>
            </a:r>
            <a:r>
              <a:rPr lang="en-US" sz="1200" err="1">
                <a:solidFill>
                  <a:schemeClr val="tx2"/>
                </a:solidFill>
                <a:latin typeface="Aptos"/>
                <a:ea typeface="+mn-lt"/>
                <a:cs typeface="+mn-lt"/>
              </a:rPr>
              <a:t>Heitel</a:t>
            </a:r>
            <a:r>
              <a:rPr lang="en-US" sz="1200" dirty="0">
                <a:solidFill>
                  <a:schemeClr val="tx2"/>
                </a:solidFill>
                <a:latin typeface="Aptos"/>
                <a:ea typeface="+mn-lt"/>
                <a:cs typeface="+mn-lt"/>
              </a:rPr>
              <a:t>, J., Martin, K., Fisher, D. A., &amp; Santelli, J. (2016). Measuring Success: Evaluation Designs and Approaches to Assessing the Impact of School-Based Health Centers. The Journal of Adolescent Health : Official Publication of the Society for Adolescent Medicine, 58(1), 3–10. </a:t>
            </a:r>
            <a:r>
              <a:rPr lang="en-US" sz="1200" dirty="0">
                <a:solidFill>
                  <a:schemeClr val="tx2"/>
                </a:solidFill>
                <a:latin typeface="Aptos"/>
                <a:ea typeface="+mn-lt"/>
                <a:cs typeface="+mn-lt"/>
                <a:hlinkClick r:id="rId3">
                  <a:extLst>
                    <a:ext uri="{A12FA001-AC4F-418D-AE19-62706E023703}">
                      <ahyp:hlinkClr xmlns:ahyp="http://schemas.microsoft.com/office/drawing/2018/hyperlinkcolor" val="tx"/>
                    </a:ext>
                  </a:extLst>
                </a:hlinkClick>
              </a:rPr>
              <a:t>https://doi.org/10.1016/j.jadohealth.2015.09.018</a:t>
            </a:r>
            <a:endParaRPr lang="en-US" sz="1200" dirty="0">
              <a:solidFill>
                <a:schemeClr val="tx2"/>
              </a:solidFill>
              <a:latin typeface="Aptos"/>
              <a:ea typeface="+mn-lt"/>
              <a:cs typeface="+mn-lt"/>
            </a:endParaRPr>
          </a:p>
          <a:p>
            <a:pPr lvl="1"/>
            <a:r>
              <a:rPr lang="en-US" sz="1200" dirty="0">
                <a:solidFill>
                  <a:schemeClr val="tx2"/>
                </a:solidFill>
                <a:latin typeface="Aptos"/>
                <a:ea typeface="+mn-lt"/>
                <a:cs typeface="+mn-lt"/>
              </a:rPr>
              <a:t>Hackbarth, D., &amp; Gall, G. B. (2005). Evaluation of School-Based Health Center Programs and Services: the Whys and </a:t>
            </a:r>
            <a:r>
              <a:rPr lang="en-US" sz="1200" err="1">
                <a:solidFill>
                  <a:schemeClr val="tx2"/>
                </a:solidFill>
                <a:latin typeface="Aptos"/>
                <a:ea typeface="+mn-lt"/>
                <a:cs typeface="+mn-lt"/>
              </a:rPr>
              <a:t>Hows</a:t>
            </a:r>
            <a:r>
              <a:rPr lang="en-US" sz="1200" dirty="0">
                <a:solidFill>
                  <a:schemeClr val="tx2"/>
                </a:solidFill>
                <a:latin typeface="Aptos"/>
                <a:ea typeface="+mn-lt"/>
                <a:cs typeface="+mn-lt"/>
              </a:rPr>
              <a:t> of Demonstrating Program Effectiveness. Nursing Clinics of North America, 40(4), 711–724. </a:t>
            </a:r>
            <a:r>
              <a:rPr lang="en-US" sz="1200" dirty="0">
                <a:solidFill>
                  <a:schemeClr val="tx2"/>
                </a:solidFill>
                <a:latin typeface="Aptos"/>
                <a:ea typeface="+mn-lt"/>
                <a:cs typeface="+mn-lt"/>
                <a:hlinkClick r:id="rId4">
                  <a:extLst>
                    <a:ext uri="{A12FA001-AC4F-418D-AE19-62706E023703}">
                      <ahyp:hlinkClr xmlns:ahyp="http://schemas.microsoft.com/office/drawing/2018/hyperlinkcolor" val="tx"/>
                    </a:ext>
                  </a:extLst>
                </a:hlinkClick>
              </a:rPr>
              <a:t>https://doi.org/10.1016/j.cnur.2005.07.008</a:t>
            </a:r>
            <a:r>
              <a:rPr lang="en-US" sz="1200" dirty="0">
                <a:solidFill>
                  <a:schemeClr val="tx2"/>
                </a:solidFill>
                <a:latin typeface="Aptos"/>
                <a:ea typeface="+mn-lt"/>
                <a:cs typeface="+mn-lt"/>
              </a:rPr>
              <a:t> </a:t>
            </a:r>
            <a:r>
              <a:rPr lang="en-US" sz="1200" dirty="0">
                <a:solidFill>
                  <a:schemeClr val="tx2"/>
                </a:solidFill>
                <a:latin typeface="Aptos"/>
                <a:cs typeface="Arial"/>
              </a:rPr>
              <a:t>  </a:t>
            </a:r>
          </a:p>
          <a:p>
            <a:r>
              <a:rPr lang="en-US" sz="1800" b="1" dirty="0">
                <a:solidFill>
                  <a:schemeClr val="tx2"/>
                </a:solidFill>
                <a:latin typeface="Aptos"/>
                <a:cs typeface="Arial"/>
              </a:rPr>
              <a:t>Examples:</a:t>
            </a:r>
          </a:p>
          <a:p>
            <a:pPr lvl="1">
              <a:buFont typeface="Courier New" charset="0"/>
              <a:buChar char="o"/>
            </a:pPr>
            <a:r>
              <a:rPr lang="en-US" sz="1200" dirty="0">
                <a:solidFill>
                  <a:schemeClr val="tx2"/>
                </a:solidFill>
                <a:latin typeface="Aptos"/>
                <a:ea typeface="+mn-lt"/>
                <a:cs typeface="+mn-lt"/>
              </a:rPr>
              <a:t>Allison, M. A., Crane, L. A., Beaty, B. L., Davidson, A. J., </a:t>
            </a:r>
            <a:r>
              <a:rPr lang="en-US" sz="1200" err="1">
                <a:solidFill>
                  <a:schemeClr val="tx2"/>
                </a:solidFill>
                <a:latin typeface="Aptos"/>
                <a:ea typeface="+mn-lt"/>
                <a:cs typeface="+mn-lt"/>
              </a:rPr>
              <a:t>Melinkovich</a:t>
            </a:r>
            <a:r>
              <a:rPr lang="en-US" sz="1200" dirty="0">
                <a:solidFill>
                  <a:schemeClr val="tx2"/>
                </a:solidFill>
                <a:latin typeface="Aptos"/>
                <a:ea typeface="+mn-lt"/>
                <a:cs typeface="+mn-lt"/>
              </a:rPr>
              <a:t>, P., &amp; Kempe, A. (2007). School-based health centers: improving access and quality of care for low-income adolescents. Pediatrics, 120(4), e887–e894. </a:t>
            </a:r>
            <a:r>
              <a:rPr lang="en-US" sz="1200" dirty="0">
                <a:solidFill>
                  <a:schemeClr val="tx2"/>
                </a:solidFill>
                <a:latin typeface="Aptos"/>
                <a:ea typeface="+mn-lt"/>
                <a:cs typeface="+mn-lt"/>
                <a:hlinkClick r:id="rId5">
                  <a:extLst>
                    <a:ext uri="{A12FA001-AC4F-418D-AE19-62706E023703}">
                      <ahyp:hlinkClr xmlns:ahyp="http://schemas.microsoft.com/office/drawing/2018/hyperlinkcolor" val="tx"/>
                    </a:ext>
                  </a:extLst>
                </a:hlinkClick>
              </a:rPr>
              <a:t>https://doi.org/10.1542/peds.2006-2314</a:t>
            </a:r>
            <a:r>
              <a:rPr lang="en-US" sz="1200" dirty="0">
                <a:solidFill>
                  <a:schemeClr val="tx2"/>
                </a:solidFill>
                <a:latin typeface="Aptos"/>
                <a:ea typeface="+mn-lt"/>
                <a:cs typeface="+mn-lt"/>
              </a:rPr>
              <a:t>  </a:t>
            </a:r>
          </a:p>
          <a:p>
            <a:pPr lvl="1">
              <a:buFont typeface="Courier New" charset="0"/>
              <a:buChar char="o"/>
            </a:pPr>
            <a:r>
              <a:rPr lang="en-US" sz="1200" dirty="0">
                <a:solidFill>
                  <a:schemeClr val="tx2"/>
                </a:solidFill>
                <a:latin typeface="Aptos"/>
                <a:ea typeface="+mn-lt"/>
                <a:cs typeface="+mn-lt"/>
              </a:rPr>
              <a:t>Walker, S. C., Kerns, S. E., Lyon, A. R., Bruns, E. J., &amp; Cosgrove, T. J. (2010). Impact of School-Based Health Center use on academic outcomes. The Journal of adolescent health : official publication of the Society for Adolescent Medicine, 46(3), 251–257. </a:t>
            </a:r>
            <a:r>
              <a:rPr lang="en-US" sz="1200" dirty="0">
                <a:solidFill>
                  <a:schemeClr val="tx2"/>
                </a:solidFill>
                <a:latin typeface="Aptos"/>
                <a:ea typeface="+mn-lt"/>
                <a:cs typeface="+mn-lt"/>
                <a:hlinkClick r:id="rId6">
                  <a:extLst>
                    <a:ext uri="{A12FA001-AC4F-418D-AE19-62706E023703}">
                      <ahyp:hlinkClr xmlns:ahyp="http://schemas.microsoft.com/office/drawing/2018/hyperlinkcolor" val="tx"/>
                    </a:ext>
                  </a:extLst>
                </a:hlinkClick>
              </a:rPr>
              <a:t>https://doi.org/10.1016/j.jadohealth.2009.07.002</a:t>
            </a:r>
            <a:r>
              <a:rPr lang="en-US" sz="1200" dirty="0">
                <a:solidFill>
                  <a:schemeClr val="tx2"/>
                </a:solidFill>
                <a:latin typeface="Aptos"/>
                <a:ea typeface="+mn-lt"/>
                <a:cs typeface="+mn-lt"/>
              </a:rPr>
              <a:t>  </a:t>
            </a:r>
            <a:endParaRPr lang="en-US" sz="1200" dirty="0">
              <a:solidFill>
                <a:schemeClr val="tx2"/>
              </a:solidFill>
              <a:latin typeface="Aptos"/>
              <a:cs typeface="Arial"/>
            </a:endParaRPr>
          </a:p>
          <a:p>
            <a:pPr lvl="1">
              <a:buFont typeface="Courier New" charset="0"/>
              <a:buChar char="o"/>
            </a:pPr>
            <a:endParaRPr lang="en-US" sz="1600" dirty="0">
              <a:latin typeface="Aptos"/>
              <a:cs typeface="Arial"/>
            </a:endParaRPr>
          </a:p>
        </p:txBody>
      </p:sp>
    </p:spTree>
    <p:extLst>
      <p:ext uri="{BB962C8B-B14F-4D97-AF65-F5344CB8AC3E}">
        <p14:creationId xmlns:p14="http://schemas.microsoft.com/office/powerpoint/2010/main" val="208311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DDB1-AEDA-3761-5A2E-EF440875D86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B685791-2FEC-53C6-D856-AF7A531A4F1F}"/>
              </a:ext>
            </a:extLst>
          </p:cNvPr>
          <p:cNvSpPr>
            <a:spLocks noGrp="1"/>
          </p:cNvSpPr>
          <p:nvPr>
            <p:ph type="title"/>
          </p:nvPr>
        </p:nvSpPr>
        <p:spPr/>
        <p:txBody>
          <a:bodyPr/>
          <a:lstStyle/>
          <a:p>
            <a:r>
              <a:rPr lang="en-US" sz="3200">
                <a:solidFill>
                  <a:srgbClr val="000000"/>
                </a:solidFill>
                <a:latin typeface="Aptos Display"/>
              </a:rPr>
              <a:t>What are Data? </a:t>
            </a:r>
            <a:endParaRPr lang="en-US" sz="3200">
              <a:highlight>
                <a:srgbClr val="FFFF00"/>
              </a:highlight>
              <a:latin typeface="Aptos Display"/>
            </a:endParaRPr>
          </a:p>
        </p:txBody>
      </p:sp>
      <p:sp>
        <p:nvSpPr>
          <p:cNvPr id="3" name="Content Placeholder 2">
            <a:extLst>
              <a:ext uri="{FF2B5EF4-FFF2-40B4-BE49-F238E27FC236}">
                <a16:creationId xmlns:a16="http://schemas.microsoft.com/office/drawing/2014/main" id="{E3EBEB96-1A53-444E-47CC-C78008EF26E8}"/>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pic>
        <p:nvPicPr>
          <p:cNvPr id="2" name="Graphic 1" descr="Pencil outline">
            <a:extLst>
              <a:ext uri="{FF2B5EF4-FFF2-40B4-BE49-F238E27FC236}">
                <a16:creationId xmlns:a16="http://schemas.microsoft.com/office/drawing/2014/main" id="{39A31F64-8299-4AAF-C16A-40C4103947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727" y="577339"/>
            <a:ext cx="447189" cy="447189"/>
          </a:xfrm>
          <a:prstGeom prst="rect">
            <a:avLst/>
          </a:prstGeom>
        </p:spPr>
      </p:pic>
      <p:pic>
        <p:nvPicPr>
          <p:cNvPr id="5" name="Picture 4" descr="A close-up of a red and white card&#10;&#10;AI-generated content may be incorrect.">
            <a:extLst>
              <a:ext uri="{FF2B5EF4-FFF2-40B4-BE49-F238E27FC236}">
                <a16:creationId xmlns:a16="http://schemas.microsoft.com/office/drawing/2014/main" id="{D094C3FB-4F6F-1360-DA85-0AD35411A7D4}"/>
              </a:ext>
            </a:extLst>
          </p:cNvPr>
          <p:cNvPicPr>
            <a:picLocks noChangeAspect="1"/>
          </p:cNvPicPr>
          <p:nvPr/>
        </p:nvPicPr>
        <p:blipFill>
          <a:blip r:embed="rId5"/>
          <a:stretch>
            <a:fillRect/>
          </a:stretch>
        </p:blipFill>
        <p:spPr>
          <a:xfrm>
            <a:off x="344465" y="2346307"/>
            <a:ext cx="8455069" cy="2499413"/>
          </a:xfrm>
          <a:prstGeom prst="rect">
            <a:avLst/>
          </a:prstGeom>
        </p:spPr>
      </p:pic>
    </p:spTree>
    <p:extLst>
      <p:ext uri="{BB962C8B-B14F-4D97-AF65-F5344CB8AC3E}">
        <p14:creationId xmlns:p14="http://schemas.microsoft.com/office/powerpoint/2010/main" val="101525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63A94-5BD9-3BBC-9BF0-3C8C721A32C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9E23F19-EA26-2000-6679-4FE882CF9C4F}"/>
              </a:ext>
            </a:extLst>
          </p:cNvPr>
          <p:cNvSpPr>
            <a:spLocks noGrp="1"/>
          </p:cNvSpPr>
          <p:nvPr>
            <p:ph type="title"/>
          </p:nvPr>
        </p:nvSpPr>
        <p:spPr/>
        <p:txBody>
          <a:bodyPr/>
          <a:lstStyle/>
          <a:p>
            <a:r>
              <a:rPr lang="en-US" sz="3200">
                <a:solidFill>
                  <a:srgbClr val="000000"/>
                </a:solidFill>
                <a:latin typeface="Aptos Display"/>
              </a:rPr>
              <a:t>What are Data? </a:t>
            </a:r>
            <a:endParaRPr lang="en-US" sz="3200">
              <a:highlight>
                <a:srgbClr val="FFFF00"/>
              </a:highlight>
              <a:latin typeface="Aptos Display"/>
            </a:endParaRPr>
          </a:p>
        </p:txBody>
      </p:sp>
      <p:sp>
        <p:nvSpPr>
          <p:cNvPr id="3" name="Content Placeholder 2">
            <a:extLst>
              <a:ext uri="{FF2B5EF4-FFF2-40B4-BE49-F238E27FC236}">
                <a16:creationId xmlns:a16="http://schemas.microsoft.com/office/drawing/2014/main" id="{85615CA9-9C86-3AD8-3E5A-C4DAC8491DC2}"/>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pic>
        <p:nvPicPr>
          <p:cNvPr id="2" name="Graphic 1" descr="Pencil outline">
            <a:extLst>
              <a:ext uri="{FF2B5EF4-FFF2-40B4-BE49-F238E27FC236}">
                <a16:creationId xmlns:a16="http://schemas.microsoft.com/office/drawing/2014/main" id="{92A850EB-9731-D687-2E87-CD115E7BE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727" y="577339"/>
            <a:ext cx="447189" cy="447189"/>
          </a:xfrm>
          <a:prstGeom prst="rect">
            <a:avLst/>
          </a:prstGeom>
        </p:spPr>
      </p:pic>
      <p:pic>
        <p:nvPicPr>
          <p:cNvPr id="5" name="Picture 4" descr="A close-up of a red and white card&#10;&#10;AI-generated content may be incorrect.">
            <a:extLst>
              <a:ext uri="{FF2B5EF4-FFF2-40B4-BE49-F238E27FC236}">
                <a16:creationId xmlns:a16="http://schemas.microsoft.com/office/drawing/2014/main" id="{C7BE0D79-4F8E-0DAE-455B-4915CBD4B91D}"/>
              </a:ext>
            </a:extLst>
          </p:cNvPr>
          <p:cNvPicPr>
            <a:picLocks noChangeAspect="1"/>
          </p:cNvPicPr>
          <p:nvPr/>
        </p:nvPicPr>
        <p:blipFill>
          <a:blip r:embed="rId5"/>
          <a:stretch>
            <a:fillRect/>
          </a:stretch>
        </p:blipFill>
        <p:spPr>
          <a:xfrm>
            <a:off x="344465" y="2346307"/>
            <a:ext cx="8455069" cy="2499413"/>
          </a:xfrm>
          <a:prstGeom prst="rect">
            <a:avLst/>
          </a:prstGeom>
        </p:spPr>
      </p:pic>
      <p:cxnSp>
        <p:nvCxnSpPr>
          <p:cNvPr id="4" name="Straight Arrow Connector 3">
            <a:extLst>
              <a:ext uri="{FF2B5EF4-FFF2-40B4-BE49-F238E27FC236}">
                <a16:creationId xmlns:a16="http://schemas.microsoft.com/office/drawing/2014/main" id="{E556845D-16C4-D074-13B5-91B3BA0E510F}"/>
              </a:ext>
            </a:extLst>
          </p:cNvPr>
          <p:cNvCxnSpPr/>
          <p:nvPr/>
        </p:nvCxnSpPr>
        <p:spPr>
          <a:xfrm flipV="1">
            <a:off x="2076450" y="3615690"/>
            <a:ext cx="1245870" cy="213360"/>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B66B229-0405-3E4E-9026-672D32D612AD}"/>
              </a:ext>
            </a:extLst>
          </p:cNvPr>
          <p:cNvCxnSpPr>
            <a:cxnSpLocks/>
          </p:cNvCxnSpPr>
          <p:nvPr/>
        </p:nvCxnSpPr>
        <p:spPr>
          <a:xfrm>
            <a:off x="2084070" y="3874769"/>
            <a:ext cx="1230630" cy="541020"/>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6B3AB0B-FA0B-BB11-01A3-A8E59ECD2A36}"/>
              </a:ext>
            </a:extLst>
          </p:cNvPr>
          <p:cNvCxnSpPr>
            <a:cxnSpLocks/>
          </p:cNvCxnSpPr>
          <p:nvPr/>
        </p:nvCxnSpPr>
        <p:spPr>
          <a:xfrm flipV="1">
            <a:off x="1985010" y="3905249"/>
            <a:ext cx="1337310" cy="381000"/>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8A61F03-A80F-F764-1EBF-12E708A69B69}"/>
              </a:ext>
            </a:extLst>
          </p:cNvPr>
          <p:cNvCxnSpPr>
            <a:cxnSpLocks/>
          </p:cNvCxnSpPr>
          <p:nvPr/>
        </p:nvCxnSpPr>
        <p:spPr>
          <a:xfrm flipV="1">
            <a:off x="1977390" y="4171949"/>
            <a:ext cx="1352550" cy="121920"/>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12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E0DF4-D963-5A97-3625-619587C792E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711CE03-E0EC-177E-DB82-365757B746D2}"/>
              </a:ext>
            </a:extLst>
          </p:cNvPr>
          <p:cNvSpPr>
            <a:spLocks noGrp="1"/>
          </p:cNvSpPr>
          <p:nvPr>
            <p:ph type="title"/>
          </p:nvPr>
        </p:nvSpPr>
        <p:spPr/>
        <p:txBody>
          <a:bodyPr/>
          <a:lstStyle/>
          <a:p>
            <a:r>
              <a:rPr lang="en-US" sz="3200">
                <a:solidFill>
                  <a:srgbClr val="000000"/>
                </a:solidFill>
                <a:latin typeface="Aptos Display"/>
              </a:rPr>
              <a:t>What is an Evaluation?</a:t>
            </a:r>
            <a:endParaRPr lang="en-US" sz="3200">
              <a:highlight>
                <a:srgbClr val="FFFF00"/>
              </a:highlight>
              <a:latin typeface="Aptos Display"/>
            </a:endParaRPr>
          </a:p>
        </p:txBody>
      </p:sp>
      <p:sp>
        <p:nvSpPr>
          <p:cNvPr id="3" name="Content Placeholder 2">
            <a:extLst>
              <a:ext uri="{FF2B5EF4-FFF2-40B4-BE49-F238E27FC236}">
                <a16:creationId xmlns:a16="http://schemas.microsoft.com/office/drawing/2014/main" id="{B96717E1-6C84-FE85-CE05-1DA118A6BE59}"/>
              </a:ext>
            </a:extLst>
          </p:cNvPr>
          <p:cNvSpPr>
            <a:spLocks noGrp="1"/>
          </p:cNvSpPr>
          <p:nvPr>
            <p:ph idx="1"/>
          </p:nvPr>
        </p:nvSpPr>
        <p:spPr>
          <a:xfrm>
            <a:off x="457200" y="1553308"/>
            <a:ext cx="8229600" cy="2298579"/>
          </a:xfrm>
        </p:spPr>
        <p:txBody>
          <a:bodyPr vert="horz" lIns="91440" tIns="45720" rIns="91440" bIns="45720" rtlCol="0" anchor="t">
            <a:noAutofit/>
          </a:bodyPr>
          <a:lstStyle/>
          <a:p>
            <a:pPr lvl="1"/>
            <a:endParaRPr lang="en-US" sz="2000">
              <a:latin typeface="Aptos"/>
              <a:cs typeface="Arial"/>
            </a:endParaRPr>
          </a:p>
          <a:p>
            <a:pPr marL="914400" lvl="2" indent="0">
              <a:buNone/>
            </a:pPr>
            <a:endParaRPr lang="en-US" sz="1600">
              <a:latin typeface="Aptos"/>
              <a:cs typeface="Arial"/>
            </a:endParaRPr>
          </a:p>
          <a:p>
            <a:pPr lvl="1"/>
            <a:endParaRPr lang="en-US" sz="2000">
              <a:latin typeface="Aptos"/>
              <a:cs typeface="Arial"/>
            </a:endParaRPr>
          </a:p>
        </p:txBody>
      </p:sp>
      <p:sp>
        <p:nvSpPr>
          <p:cNvPr id="4" name="Content Placeholder 2">
            <a:extLst>
              <a:ext uri="{FF2B5EF4-FFF2-40B4-BE49-F238E27FC236}">
                <a16:creationId xmlns:a16="http://schemas.microsoft.com/office/drawing/2014/main" id="{7308BEC8-9B51-CD94-A3CE-0C65F0A27ADE}"/>
              </a:ext>
            </a:extLst>
          </p:cNvPr>
          <p:cNvSpPr txBox="1">
            <a:spLocks/>
          </p:cNvSpPr>
          <p:nvPr/>
        </p:nvSpPr>
        <p:spPr>
          <a:xfrm>
            <a:off x="609600" y="1713404"/>
            <a:ext cx="8229600" cy="4461428"/>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a:latin typeface="Aptos"/>
                <a:cs typeface="Arial"/>
              </a:rPr>
              <a:t>An evaluation is a way in which data is used to determine the </a:t>
            </a:r>
            <a:r>
              <a:rPr lang="en-US" sz="2800" b="1">
                <a:solidFill>
                  <a:schemeClr val="tx2"/>
                </a:solidFill>
                <a:latin typeface="Aptos"/>
                <a:cs typeface="Arial"/>
              </a:rPr>
              <a:t>value or quality </a:t>
            </a:r>
            <a:r>
              <a:rPr lang="en-US" sz="2800">
                <a:latin typeface="Aptos"/>
                <a:cs typeface="Arial"/>
              </a:rPr>
              <a:t>of something</a:t>
            </a:r>
            <a:r>
              <a:rPr lang="en-US" sz="2800" baseline="30000">
                <a:latin typeface="Aptos"/>
                <a:cs typeface="Arial"/>
              </a:rPr>
              <a:t>13</a:t>
            </a:r>
            <a:endParaRPr lang="en-US"/>
          </a:p>
          <a:p>
            <a:pPr lvl="1">
              <a:buFont typeface="Courier New" charset="0"/>
              <a:buChar char="o"/>
            </a:pPr>
            <a:r>
              <a:rPr lang="en-US" sz="2400">
                <a:ea typeface="+mn-lt"/>
                <a:cs typeface="+mn-lt"/>
              </a:rPr>
              <a:t>Data can be used to understand...</a:t>
            </a:r>
            <a:endParaRPr lang="en-US" sz="2400">
              <a:latin typeface="Aptos"/>
              <a:ea typeface="+mn-lt"/>
              <a:cs typeface="+mn-lt"/>
            </a:endParaRPr>
          </a:p>
          <a:p>
            <a:pPr lvl="2">
              <a:buFont typeface="Wingdings" charset="0"/>
              <a:buChar char="§"/>
            </a:pPr>
            <a:r>
              <a:rPr lang="en-US" sz="2000">
                <a:ea typeface="+mn-lt"/>
                <a:cs typeface="+mn-lt"/>
              </a:rPr>
              <a:t>How a program works</a:t>
            </a:r>
            <a:endParaRPr lang="en-US" sz="2000">
              <a:latin typeface="Aptos"/>
              <a:ea typeface="+mn-lt"/>
              <a:cs typeface="+mn-lt"/>
            </a:endParaRPr>
          </a:p>
          <a:p>
            <a:pPr lvl="2">
              <a:buFont typeface="Wingdings" charset="0"/>
              <a:buChar char="§"/>
            </a:pPr>
            <a:r>
              <a:rPr lang="en-US" sz="2000">
                <a:ea typeface="+mn-lt"/>
                <a:cs typeface="+mn-lt"/>
              </a:rPr>
              <a:t>How well a program is being carried out</a:t>
            </a:r>
            <a:endParaRPr lang="en-US" sz="2000">
              <a:latin typeface="Aptos"/>
              <a:ea typeface="+mn-lt"/>
              <a:cs typeface="+mn-lt"/>
            </a:endParaRPr>
          </a:p>
          <a:p>
            <a:pPr lvl="2">
              <a:buFont typeface="Wingdings" charset="0"/>
              <a:buChar char="§"/>
            </a:pPr>
            <a:r>
              <a:rPr lang="en-US" sz="2000">
                <a:ea typeface="+mn-lt"/>
                <a:cs typeface="+mn-lt"/>
              </a:rPr>
              <a:t>What value or results a program produces</a:t>
            </a:r>
            <a:endParaRPr lang="en-US" sz="2000">
              <a:latin typeface="Aptos"/>
              <a:cs typeface="Arial"/>
            </a:endParaRPr>
          </a:p>
          <a:p>
            <a:r>
              <a:rPr lang="en-US" sz="2800">
                <a:latin typeface="Aptos"/>
                <a:cs typeface="Arial"/>
              </a:rPr>
              <a:t>Results are often used to </a:t>
            </a:r>
            <a:r>
              <a:rPr lang="en-US" sz="2800" b="1">
                <a:solidFill>
                  <a:schemeClr val="tx2"/>
                </a:solidFill>
                <a:latin typeface="Aptos"/>
                <a:cs typeface="Arial"/>
              </a:rPr>
              <a:t>inform decision-making</a:t>
            </a:r>
            <a:endParaRPr lang="en-US" sz="2800" b="1">
              <a:solidFill>
                <a:schemeClr val="tx2"/>
              </a:solidFill>
              <a:cs typeface="Arial"/>
            </a:endParaRPr>
          </a:p>
          <a:p>
            <a:r>
              <a:rPr lang="en-US" sz="2800">
                <a:latin typeface="Aptos"/>
                <a:cs typeface="Arial"/>
              </a:rPr>
              <a:t>An evaluation can be used to </a:t>
            </a:r>
            <a:r>
              <a:rPr lang="en-US" sz="2800" b="1">
                <a:solidFill>
                  <a:schemeClr val="tx2"/>
                </a:solidFill>
                <a:latin typeface="Aptos"/>
                <a:cs typeface="Arial"/>
              </a:rPr>
              <a:t>tell a story</a:t>
            </a:r>
            <a:r>
              <a:rPr lang="en-US" sz="2800">
                <a:latin typeface="Aptos"/>
                <a:cs typeface="Arial"/>
              </a:rPr>
              <a:t> about the people it represents</a:t>
            </a:r>
          </a:p>
        </p:txBody>
      </p:sp>
    </p:spTree>
    <p:extLst>
      <p:ext uri="{BB962C8B-B14F-4D97-AF65-F5344CB8AC3E}">
        <p14:creationId xmlns:p14="http://schemas.microsoft.com/office/powerpoint/2010/main" val="2586018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Office Theme">
  <a:themeElements>
    <a:clrScheme name="CWRU_Palette">
      <a:dk1>
        <a:srgbClr val="000000"/>
      </a:dk1>
      <a:lt1>
        <a:srgbClr val="FFFFFF"/>
      </a:lt1>
      <a:dk2>
        <a:srgbClr val="1C263A"/>
      </a:dk2>
      <a:lt2>
        <a:srgbClr val="EEECE1"/>
      </a:lt2>
      <a:accent1>
        <a:srgbClr val="0A304E"/>
      </a:accent1>
      <a:accent2>
        <a:srgbClr val="C7D3E0"/>
      </a:accent2>
      <a:accent3>
        <a:srgbClr val="616161"/>
      </a:accent3>
      <a:accent4>
        <a:srgbClr val="E5E5E5"/>
      </a:accent4>
      <a:accent5>
        <a:srgbClr val="A5864F"/>
      </a:accent5>
      <a:accent6>
        <a:srgbClr val="3A595D"/>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76c345-465e-473e-b862-61baa9c5f5ec">
      <Terms xmlns="http://schemas.microsoft.com/office/infopath/2007/PartnerControls"/>
    </lcf76f155ced4ddcb4097134ff3c332f>
    <TaxCatchAll xmlns="f54b0f5d-b6bc-4bfc-a081-c7c7e11c46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FF788C38553D419B252D5C812EF307" ma:contentTypeVersion="13" ma:contentTypeDescription="Create a new document." ma:contentTypeScope="" ma:versionID="13ede5ca83781fe29a165aef1114eb95">
  <xsd:schema xmlns:xsd="http://www.w3.org/2001/XMLSchema" xmlns:xs="http://www.w3.org/2001/XMLSchema" xmlns:p="http://schemas.microsoft.com/office/2006/metadata/properties" xmlns:ns2="8376c345-465e-473e-b862-61baa9c5f5ec" xmlns:ns3="f54b0f5d-b6bc-4bfc-a081-c7c7e11c46bd" targetNamespace="http://schemas.microsoft.com/office/2006/metadata/properties" ma:root="true" ma:fieldsID="0dd72be066d1e2996c79b4949ec40f76" ns2:_="" ns3:_="">
    <xsd:import namespace="8376c345-465e-473e-b862-61baa9c5f5ec"/>
    <xsd:import namespace="f54b0f5d-b6bc-4bfc-a081-c7c7e11c46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6c345-465e-473e-b862-61baa9c5f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231938b-4ac9-489b-ac97-6b7f0637689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4b0f5d-b6bc-4bfc-a081-c7c7e11c46b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838cd1-37aa-4c1e-8069-1233251d4a43}" ma:internalName="TaxCatchAll" ma:showField="CatchAllData" ma:web="f54b0f5d-b6bc-4bfc-a081-c7c7e11c46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6CB45E-94B6-4118-BC06-E0DD9F488321}">
  <ds:schemaRefs>
    <ds:schemaRef ds:uri="a56a6cde-8e1a-4ba1-89d0-d1e78c473d18"/>
    <ds:schemaRef ds:uri="e64e8de7-4905-4b4f-92e2-66439a079c4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1ADFEF-B728-4E31-B11B-C56BDBD53DEB}">
  <ds:schemaRefs>
    <ds:schemaRef ds:uri="http://schemas.microsoft.com/sharepoint/v3/contenttype/forms"/>
  </ds:schemaRefs>
</ds:datastoreItem>
</file>

<file path=customXml/itemProps3.xml><?xml version="1.0" encoding="utf-8"?>
<ds:datastoreItem xmlns:ds="http://schemas.openxmlformats.org/officeDocument/2006/customXml" ds:itemID="{7E6FC3C2-64DE-41CA-91D1-E0EFB4142A5D}"/>
</file>

<file path=docProps/app.xml><?xml version="1.0" encoding="utf-8"?>
<Properties xmlns="http://schemas.openxmlformats.org/officeDocument/2006/extended-properties" xmlns:vt="http://schemas.openxmlformats.org/officeDocument/2006/docPropsVTypes">
  <Template/>
  <TotalTime>0</TotalTime>
  <Words>8858</Words>
  <Application>Microsoft Office PowerPoint</Application>
  <PresentationFormat>On-screen Show (4:3)</PresentationFormat>
  <Paragraphs>623</Paragraphs>
  <Slides>62</Slides>
  <Notes>59</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1_Office Theme</vt:lpstr>
      <vt:lpstr>Evaluating School-Based Health Center Initiatives</vt:lpstr>
      <vt:lpstr>The Center on Poverty and Community Development</vt:lpstr>
      <vt:lpstr>Leadership</vt:lpstr>
      <vt:lpstr>Learning Objectives</vt:lpstr>
      <vt:lpstr>What are Data?</vt:lpstr>
      <vt:lpstr>What are Data? (Con't)</vt:lpstr>
      <vt:lpstr>What are Data? </vt:lpstr>
      <vt:lpstr>What are Data? </vt:lpstr>
      <vt:lpstr>What is an Evaluation?</vt:lpstr>
      <vt:lpstr>Purpose of Evaluation</vt:lpstr>
      <vt:lpstr>Purpose of Evaluation</vt:lpstr>
      <vt:lpstr>Purpose of Evaluation</vt:lpstr>
      <vt:lpstr>Benefits to Evaluation</vt:lpstr>
      <vt:lpstr>Benefits to Evaluation (Con't)</vt:lpstr>
      <vt:lpstr>Benefits to Evaluation</vt:lpstr>
      <vt:lpstr>Types of Evaluation</vt:lpstr>
      <vt:lpstr>Types of Evaluation (Con't)</vt:lpstr>
      <vt:lpstr>Types of Evaluation (Con't)</vt:lpstr>
      <vt:lpstr>Types of Evaluation (Con't)</vt:lpstr>
      <vt:lpstr>Types of Evaluation</vt:lpstr>
      <vt:lpstr>Types of Evaluation</vt:lpstr>
      <vt:lpstr>Types of Evaluation</vt:lpstr>
      <vt:lpstr>Think About Your Evaluation...</vt:lpstr>
      <vt:lpstr>Think About Your Evaluation...</vt:lpstr>
      <vt:lpstr>Think About Your Evaluation...</vt:lpstr>
      <vt:lpstr>Preparing for Evaluation</vt:lpstr>
      <vt:lpstr>Preparing for Evaluation</vt:lpstr>
      <vt:lpstr>Preparing for Evaluation</vt:lpstr>
      <vt:lpstr>Preparing for Evaluation (Con't)</vt:lpstr>
      <vt:lpstr>Preparing for Evaluation</vt:lpstr>
      <vt:lpstr>Preparing for Evaluation</vt:lpstr>
      <vt:lpstr>Preparing for Evaluation (Con't)</vt:lpstr>
      <vt:lpstr>Preparing for Evaluation</vt:lpstr>
      <vt:lpstr>Preparing for Evaluation</vt:lpstr>
      <vt:lpstr>Preparing for Evaluation (Con't)</vt:lpstr>
      <vt:lpstr>Preparing for Evaluation</vt:lpstr>
      <vt:lpstr>Preparing for Evaluation</vt:lpstr>
      <vt:lpstr>Elicit Stakeholder Needs</vt:lpstr>
      <vt:lpstr>Identify Data Needs / Capabilities</vt:lpstr>
      <vt:lpstr>Identify Data Needs / Capabilities</vt:lpstr>
      <vt:lpstr>Identify Data Needs / Capabilities</vt:lpstr>
      <vt:lpstr>Information for Needs Assessments</vt:lpstr>
      <vt:lpstr>Information for Needs Assessments</vt:lpstr>
      <vt:lpstr>Information for Needs Assessments</vt:lpstr>
      <vt:lpstr>Information for Process Evaluations</vt:lpstr>
      <vt:lpstr>Information for Process Evaluations</vt:lpstr>
      <vt:lpstr>Information for Process Evaluations</vt:lpstr>
      <vt:lpstr>Information for Outcome Evaluations</vt:lpstr>
      <vt:lpstr>Information for Outcome Evaluations</vt:lpstr>
      <vt:lpstr>Information for Outcome Evaluations</vt:lpstr>
      <vt:lpstr>Information for Impact Evaluations</vt:lpstr>
      <vt:lpstr>Information for Impact Evaluations</vt:lpstr>
      <vt:lpstr>Information for Impact Evaluations</vt:lpstr>
      <vt:lpstr>Challenges in Evaluation</vt:lpstr>
      <vt:lpstr>Using Evaluation Findings</vt:lpstr>
      <vt:lpstr>Using Evaluation Findings</vt:lpstr>
      <vt:lpstr>Using Evaluation Findings</vt:lpstr>
      <vt:lpstr>Ready to Begin?</vt:lpstr>
      <vt:lpstr>Thank You!</vt:lpstr>
      <vt:lpstr>References</vt:lpstr>
      <vt:lpstr>References (Con't)</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Western Reserve University</dc:title>
  <dc:subject/>
  <dc:creator>Administrator</dc:creator>
  <cp:keywords/>
  <dc:description/>
  <cp:lastModifiedBy>Joseph Andre</cp:lastModifiedBy>
  <cp:revision>78</cp:revision>
  <dcterms:created xsi:type="dcterms:W3CDTF">2016-03-21T14:12:59Z</dcterms:created>
  <dcterms:modified xsi:type="dcterms:W3CDTF">2026-02-11T19:16:36Z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0x0101008BFF788C38553D419B252D5C812EF307</vt:lpwstr>
  </property>
  <property fmtid="{D5CDD505-2E9C-101B-9397-08002B2CF9AE}" pid="3" name="MediaServiceImageTags">
    <vt:lpwstr/>
  </property>
</Properties>
</file>